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
      <p:font typeface="Montserra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aleway-regular.fntdata"/><Relationship Id="rId34" Type="http://schemas.openxmlformats.org/officeDocument/2006/relationships/slide" Target="slides/slide29.xml"/><Relationship Id="rId37" Type="http://schemas.openxmlformats.org/officeDocument/2006/relationships/font" Target="fonts/Raleway-italic.fntdata"/><Relationship Id="rId36" Type="http://schemas.openxmlformats.org/officeDocument/2006/relationships/font" Target="fonts/Raleway-bold.fntdata"/><Relationship Id="rId39" Type="http://schemas.openxmlformats.org/officeDocument/2006/relationships/font" Target="fonts/Roboto-regular.fntdata"/><Relationship Id="rId38" Type="http://schemas.openxmlformats.org/officeDocument/2006/relationships/font" Target="fonts/Raleway-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Montserra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25f6af9dd6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hank you for joining us in today’s topic of discussion - “Health Data Science: An ethical battle ground of the modern 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target audience is the US Department of Health and Human Sciences which is responsible for regulating the sharing of health data.</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5b2c74a48_0_3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5b2c74a4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CFCFC"/>
                </a:highlight>
              </a:rPr>
              <a:t>In uncontrolled research studies we cannot exclude that the results are subject to confounding bias. </a:t>
            </a:r>
            <a:endParaRPr>
              <a:solidFill>
                <a:srgbClr val="333333"/>
              </a:solidFill>
              <a:highlight>
                <a:srgbClr val="FCFCFC"/>
              </a:highlight>
            </a:endParaRPr>
          </a:p>
          <a:p>
            <a:pPr indent="0" lvl="0" marL="0" rtl="0" algn="l">
              <a:spcBef>
                <a:spcPts val="0"/>
              </a:spcBef>
              <a:spcAft>
                <a:spcPts val="0"/>
              </a:spcAft>
              <a:buNone/>
            </a:pPr>
            <a:r>
              <a:rPr lang="en">
                <a:solidFill>
                  <a:srgbClr val="666666"/>
                </a:solidFill>
                <a:highlight>
                  <a:srgbClr val="FFFFFF"/>
                </a:highlight>
              </a:rPr>
              <a:t>The presence of confounding means that the exposed group is essentially different from the unexposed groups at baseline</a:t>
            </a:r>
            <a:endParaRPr>
              <a:solidFill>
                <a:srgbClr val="666666"/>
              </a:solidFill>
              <a:highlight>
                <a:srgbClr val="FFFFFF"/>
              </a:highlight>
            </a:endParaRPr>
          </a:p>
          <a:p>
            <a:pPr indent="0" lvl="0" marL="0" rtl="0" algn="l">
              <a:spcBef>
                <a:spcPts val="0"/>
              </a:spcBef>
              <a:spcAft>
                <a:spcPts val="0"/>
              </a:spcAft>
              <a:buNone/>
            </a:pPr>
            <a:r>
              <a:t/>
            </a:r>
            <a:endParaRPr>
              <a:solidFill>
                <a:srgbClr val="333333"/>
              </a:solidFill>
              <a:highlight>
                <a:srgbClr val="FCFCFC"/>
              </a:highlight>
            </a:endParaRPr>
          </a:p>
          <a:p>
            <a:pPr indent="0" lvl="0" marL="0" rtl="0" algn="l">
              <a:spcBef>
                <a:spcPts val="0"/>
              </a:spcBef>
              <a:spcAft>
                <a:spcPts val="0"/>
              </a:spcAft>
              <a:buNone/>
            </a:pPr>
            <a:r>
              <a:t/>
            </a:r>
            <a:endParaRPr>
              <a:solidFill>
                <a:srgbClr val="333333"/>
              </a:solidFill>
              <a:highlight>
                <a:srgbClr val="FCFCFC"/>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7df393108_7_4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7df393108_7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CFCFC"/>
                </a:highlight>
              </a:rPr>
              <a:t>For example, a study found alcohol consumption is associated with the risk of Coronary Heart Disease or </a:t>
            </a:r>
            <a:r>
              <a:rPr lang="en">
                <a:solidFill>
                  <a:srgbClr val="333333"/>
                </a:solidFill>
                <a:highlight>
                  <a:srgbClr val="FCFCFC"/>
                </a:highlight>
              </a:rPr>
              <a:t>CHD</a:t>
            </a:r>
            <a:r>
              <a:rPr lang="en">
                <a:solidFill>
                  <a:srgbClr val="333333"/>
                </a:solidFill>
                <a:highlight>
                  <a:srgbClr val="FCFCFC"/>
                </a:highlight>
              </a:rPr>
              <a:t>. However, smoking may have confounded the association between alcohol and CHD. For example smoking is independently associated with CHD and is also associated with alcohol consumption, since smokers tend to drink more than non-smokers.</a:t>
            </a:r>
            <a:endParaRPr>
              <a:solidFill>
                <a:srgbClr val="333333"/>
              </a:solidFill>
              <a:highlight>
                <a:srgbClr val="FCFCFC"/>
              </a:highlight>
            </a:endParaRPr>
          </a:p>
          <a:p>
            <a:pPr indent="0" lvl="0" marL="0" rtl="0" algn="l">
              <a:spcBef>
                <a:spcPts val="0"/>
              </a:spcBef>
              <a:spcAft>
                <a:spcPts val="0"/>
              </a:spcAft>
              <a:buNone/>
            </a:pPr>
            <a:r>
              <a:t/>
            </a:r>
            <a:endParaRPr>
              <a:solidFill>
                <a:srgbClr val="333333"/>
              </a:solidFill>
              <a:highlight>
                <a:srgbClr val="FCFCFC"/>
              </a:highlight>
            </a:endParaRPr>
          </a:p>
          <a:p>
            <a:pPr indent="0" lvl="0" marL="0" rtl="0" algn="l">
              <a:spcBef>
                <a:spcPts val="0"/>
              </a:spcBef>
              <a:spcAft>
                <a:spcPts val="0"/>
              </a:spcAft>
              <a:buNone/>
            </a:pPr>
            <a:r>
              <a:rPr lang="en">
                <a:solidFill>
                  <a:srgbClr val="333333"/>
                </a:solidFill>
                <a:highlight>
                  <a:srgbClr val="FCFCFC"/>
                </a:highlight>
              </a:rPr>
              <a:t>##Bigger data sets are not going to solve this problem. Larger denominators can help reduce variance—but not bias. </a:t>
            </a:r>
            <a:endParaRPr>
              <a:solidFill>
                <a:srgbClr val="333333"/>
              </a:solidFill>
              <a:highlight>
                <a:srgbClr val="FCFCFC"/>
              </a:highlight>
            </a:endParaRPr>
          </a:p>
          <a:p>
            <a:pPr indent="0" lvl="0" marL="0" rtl="0" algn="l">
              <a:spcBef>
                <a:spcPts val="0"/>
              </a:spcBef>
              <a:spcAft>
                <a:spcPts val="0"/>
              </a:spcAft>
              <a:buNone/>
            </a:pPr>
            <a:r>
              <a:rPr lang="en">
                <a:solidFill>
                  <a:srgbClr val="333333"/>
                </a:solidFill>
                <a:highlight>
                  <a:srgbClr val="FCFCFC"/>
                </a:highlight>
              </a:rPr>
              <a:t>They merely bring the risk that we fool ourselves more often because there will be more “statistically significant” results.</a:t>
            </a:r>
            <a:endParaRPr>
              <a:solidFill>
                <a:srgbClr val="333333"/>
              </a:solidFill>
              <a:highlight>
                <a:srgbClr val="FCFCFC"/>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5b2c74a48_0_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5b2c74a4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the efforts to regulate the drug discovery process, </a:t>
            </a:r>
            <a:r>
              <a:rPr lang="en"/>
              <a:t>the majority of positive trial outcomes cannot be reproduced by independent parties.</a:t>
            </a:r>
            <a:endParaRPr/>
          </a:p>
          <a:p>
            <a:pPr indent="0" lvl="0" marL="0" rtl="0" algn="l">
              <a:spcBef>
                <a:spcPts val="0"/>
              </a:spcBef>
              <a:spcAft>
                <a:spcPts val="0"/>
              </a:spcAft>
              <a:buNone/>
            </a:pPr>
            <a:r>
              <a:rPr lang="en"/>
              <a:t>The pharmaceutical industry has been accused of manipulating trial parameters and of dodgy practice of selective publishing.</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5be30c233_0_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5be30c2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a:t>
            </a:r>
            <a:r>
              <a:rPr lang="en">
                <a:solidFill>
                  <a:srgbClr val="333333"/>
                </a:solidFill>
              </a:rPr>
              <a:t>The US Department of Health and Human Services has estimated that the average clinical trial costs are $40m per drug.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5be30c233_0_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5be30c2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Contrary to this, routine data have the ability to provide evidence of safety and efficacy of medical treatments for a fraction of the costs of trials, and within representative populations and settings. </a:t>
            </a:r>
            <a:endParaRPr>
              <a:solidFill>
                <a:srgbClr val="333333"/>
              </a:solidFill>
            </a:endParaRPr>
          </a:p>
          <a:p>
            <a:pPr indent="0" lvl="0" marL="0" rtl="0" algn="l">
              <a:spcBef>
                <a:spcPts val="0"/>
              </a:spcBef>
              <a:spcAft>
                <a:spcPts val="0"/>
              </a:spcAft>
              <a:buNone/>
            </a:pPr>
            <a:r>
              <a:rPr lang="en">
                <a:solidFill>
                  <a:srgbClr val="333333"/>
                </a:solidFill>
              </a:rPr>
              <a:t>Because the costs are low, research using such data sources can be </a:t>
            </a:r>
            <a:r>
              <a:rPr lang="en">
                <a:solidFill>
                  <a:srgbClr val="333333"/>
                </a:solidFill>
              </a:rPr>
              <a:t>publicly</a:t>
            </a:r>
            <a:r>
              <a:rPr lang="en">
                <a:solidFill>
                  <a:srgbClr val="333333"/>
                </a:solidFill>
              </a:rPr>
              <a:t> funded and avoid commercial biases. </a:t>
            </a:r>
            <a:endParaRPr>
              <a:solidFill>
                <a:srgbClr val="333333"/>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6e26a204d_1_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6e26a204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again, Lina. </a:t>
            </a:r>
            <a:r>
              <a:rPr lang="en"/>
              <a:t>Controversy number 3 - Spyros, take it away.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5b2c74a48_0_4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5b2c74a4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CFCFC"/>
                </a:highlight>
              </a:rPr>
              <a:t>Patients must be able to trust doctors with their lives and health and an essential element of that trust relationship is the promise to treat patients as individuals and respect their dignity and their right to confidentiality. </a:t>
            </a:r>
            <a:endParaRPr>
              <a:solidFill>
                <a:srgbClr val="333333"/>
              </a:solidFill>
              <a:highlight>
                <a:srgbClr val="FCFCFC"/>
              </a:highlight>
            </a:endParaRPr>
          </a:p>
          <a:p>
            <a:pPr indent="0" lvl="0" marL="0" rtl="0" algn="l">
              <a:spcBef>
                <a:spcPts val="0"/>
              </a:spcBef>
              <a:spcAft>
                <a:spcPts val="0"/>
              </a:spcAft>
              <a:buNone/>
            </a:pPr>
            <a:r>
              <a:rPr lang="en">
                <a:solidFill>
                  <a:srgbClr val="333333"/>
                </a:solidFill>
                <a:highlight>
                  <a:srgbClr val="FCFCFC"/>
                </a:highlight>
              </a:rPr>
              <a:t>Without assurances about confidentiality, patients may be reluctant to seek medical help or to give doctors the information they need in order to provide good care.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7df393108_7_5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47df393108_7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CFCFC"/>
                </a:highlight>
              </a:rPr>
              <a:t>I</a:t>
            </a:r>
            <a:r>
              <a:rPr lang="en">
                <a:solidFill>
                  <a:srgbClr val="333333"/>
                </a:solidFill>
                <a:highlight>
                  <a:srgbClr val="FCFCFC"/>
                </a:highlight>
              </a:rPr>
              <a:t>n 2013, an English programme known as “Care.data” was suspended and eventually aborted because it raised major public concern. The goal of this programme was to upload and link primary care data for commissioning and research purposes.</a:t>
            </a:r>
            <a:endParaRPr>
              <a:solidFill>
                <a:srgbClr val="333333"/>
              </a:solidFill>
              <a:highlight>
                <a:srgbClr val="FCFCFC"/>
              </a:highlight>
            </a:endParaRPr>
          </a:p>
          <a:p>
            <a:pPr indent="0" lvl="0" marL="0" rtl="0" algn="l">
              <a:spcBef>
                <a:spcPts val="0"/>
              </a:spcBef>
              <a:spcAft>
                <a:spcPts val="0"/>
              </a:spcAft>
              <a:buNone/>
            </a:pPr>
            <a:r>
              <a:t/>
            </a:r>
            <a:endParaRPr>
              <a:solidFill>
                <a:srgbClr val="333333"/>
              </a:solidFill>
              <a:highlight>
                <a:srgbClr val="FCFCFC"/>
              </a:highlight>
            </a:endParaRPr>
          </a:p>
          <a:p>
            <a:pPr indent="0" lvl="0" marL="0" rtl="0" algn="l">
              <a:spcBef>
                <a:spcPts val="0"/>
              </a:spcBef>
              <a:spcAft>
                <a:spcPts val="0"/>
              </a:spcAft>
              <a:buNone/>
            </a:pPr>
            <a:r>
              <a:rPr lang="en">
                <a:solidFill>
                  <a:srgbClr val="333333"/>
                </a:solidFill>
                <a:highlight>
                  <a:srgbClr val="FCFCFC"/>
                </a:highlight>
              </a:rPr>
              <a:t>Ethicists have argued that the programme failed to respect the core values for a “social license for research”. </a:t>
            </a:r>
            <a:r>
              <a:rPr lang="en">
                <a:highlight>
                  <a:srgbClr val="FFFFFF"/>
                </a:highlight>
              </a:rPr>
              <a:t>That concept describes how the expectations of society regarding some activities may go beyond compliance with the requirements of formal regulation; those who do not fulfil the conditions for the social licence may experience ongoing challenge and contestation</a:t>
            </a:r>
            <a:endParaRPr>
              <a:solidFill>
                <a:srgbClr val="333333"/>
              </a:solidFill>
              <a:highlight>
                <a:srgbClr val="FCFCFC"/>
              </a:highlight>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5b2c74a48_0_5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5b2c74a4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While there are legitimate concerns about privacy breaches and misuse of patients’ data, one could also argue that there are risks due to the non-sharing of health data.</a:t>
            </a:r>
            <a:endParaRPr>
              <a:solidFill>
                <a:srgbClr val="333333"/>
              </a:solidFill>
            </a:endParaRPr>
          </a:p>
          <a:p>
            <a:pPr indent="0" lvl="0" marL="0" rtl="0" algn="l">
              <a:spcBef>
                <a:spcPts val="0"/>
              </a:spcBef>
              <a:spcAft>
                <a:spcPts val="0"/>
              </a:spcAft>
              <a:buNone/>
            </a:pPr>
            <a:r>
              <a:rPr lang="en">
                <a:solidFill>
                  <a:srgbClr val="333333"/>
                </a:solidFill>
              </a:rPr>
              <a:t>There have been devastating examples where non-publication of research findings and </a:t>
            </a:r>
            <a:r>
              <a:rPr lang="en">
                <a:solidFill>
                  <a:srgbClr val="333333"/>
                </a:solidFill>
              </a:rPr>
              <a:t>withholding data about detrimental side effects</a:t>
            </a:r>
            <a:r>
              <a:rPr lang="en">
                <a:solidFill>
                  <a:srgbClr val="333333"/>
                </a:solidFill>
              </a:rPr>
              <a:t> have been linked to harm to individuals. </a:t>
            </a:r>
            <a:endParaRPr>
              <a:solidFill>
                <a:srgbClr val="333333"/>
              </a:solidFill>
            </a:endParaRPr>
          </a:p>
          <a:p>
            <a:pPr indent="0" lvl="0" marL="0" rtl="0" algn="l">
              <a:spcBef>
                <a:spcPts val="0"/>
              </a:spcBef>
              <a:spcAft>
                <a:spcPts val="0"/>
              </a:spcAft>
              <a:buNone/>
            </a:pPr>
            <a:r>
              <a:t/>
            </a:r>
            <a:endParaRPr>
              <a:solidFill>
                <a:srgbClr val="333333"/>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5be30c233_0_4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5be30c23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A compelling argument in favour of the sharing of health data is the fact that many patients ask for it. </a:t>
            </a:r>
            <a:endParaRPr>
              <a:solidFill>
                <a:srgbClr val="333333"/>
              </a:solidFill>
            </a:endParaRPr>
          </a:p>
          <a:p>
            <a:pPr indent="0" lvl="0" marL="0" rtl="0" algn="l">
              <a:spcBef>
                <a:spcPts val="0"/>
              </a:spcBef>
              <a:spcAft>
                <a:spcPts val="0"/>
              </a:spcAft>
              <a:buNone/>
            </a:pPr>
            <a:r>
              <a:rPr lang="en">
                <a:solidFill>
                  <a:srgbClr val="333333"/>
                </a:solidFill>
              </a:rPr>
              <a:t>Several online patient communities advocate the use of their own data for research.</a:t>
            </a:r>
            <a:endParaRPr>
              <a:solidFill>
                <a:srgbClr val="333333"/>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251d9112ad_1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day vast amounts of data are being collected on every aspect of a patient’s medical life.  This data serves an immediate need, but &gt; should it be reused ? and if yes...</a:t>
            </a:r>
            <a:endParaRPr/>
          </a:p>
          <a:p>
            <a:pPr indent="0" lvl="0" marL="0" rtl="0" algn="l">
              <a:spcBef>
                <a:spcPts val="0"/>
              </a:spcBef>
              <a:spcAft>
                <a:spcPts val="0"/>
              </a:spcAft>
              <a:buNone/>
            </a:pPr>
            <a:r>
              <a:rPr lang="en"/>
              <a:t>&gt; what are the ethical implications of doing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Advocates for more liberal data sharing believe that analysis of this real-world data will help advance medical understanding.</a:t>
            </a:r>
            <a:endParaRPr/>
          </a:p>
          <a:p>
            <a:pPr indent="0" lvl="0" marL="0" rtl="0" algn="l">
              <a:spcBef>
                <a:spcPts val="0"/>
              </a:spcBef>
              <a:spcAft>
                <a:spcPts val="0"/>
              </a:spcAft>
              <a:buNone/>
            </a:pPr>
            <a:r>
              <a:rPr lang="en"/>
              <a:t>&gt;&gt; its scale and cost makes this approach advantageous over clinical trials.</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
              <a:t>Traditionalists believe that data access should be regulated more stringently because the potential for misinterpretation is too great.  Furthermore, trust is the foundation of the patient-doctor relationship and liberal data sharing would erode this.</a:t>
            </a:r>
            <a:endParaRPr>
              <a:solidFill>
                <a:srgbClr val="E7E6E6"/>
              </a:solidFill>
            </a:endParaRPr>
          </a:p>
          <a:p>
            <a:pPr indent="0" lvl="0" marL="0" rtl="0" algn="l">
              <a:spcBef>
                <a:spcPts val="0"/>
              </a:spcBef>
              <a:spcAft>
                <a:spcPts val="0"/>
              </a:spcAft>
              <a:buNone/>
            </a:pPr>
            <a:r>
              <a:t/>
            </a:r>
            <a:endParaRPr>
              <a:solidFill>
                <a:srgbClr val="E7E6E6"/>
              </a:solidFill>
            </a:endParaRPr>
          </a:p>
          <a:p>
            <a:pPr indent="0" lvl="0" marL="0" rtl="0" algn="l">
              <a:spcBef>
                <a:spcPts val="0"/>
              </a:spcBef>
              <a:spcAft>
                <a:spcPts val="0"/>
              </a:spcAft>
              <a:buNone/>
            </a:pPr>
            <a:r>
              <a:rPr lang="en"/>
              <a:t>With the ascendancy of Data Science, it is now possible to tap into health data like never before. . . but just because we can, does that mean we </a:t>
            </a:r>
            <a:r>
              <a:rPr i="1" lang="en"/>
              <a:t>should</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5be30c233_0_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5be30c2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Obtaining consent of all the patients whose data are being used in retroactive research studies would be a high cost operation without providing tangibly improved privacy.</a:t>
            </a:r>
            <a:endParaRPr>
              <a:solidFill>
                <a:srgbClr val="333333"/>
              </a:solidFill>
            </a:endParaRPr>
          </a:p>
          <a:p>
            <a:pPr indent="0" lvl="0" marL="0" rtl="0" algn="l">
              <a:spcBef>
                <a:spcPts val="0"/>
              </a:spcBef>
              <a:spcAft>
                <a:spcPts val="0"/>
              </a:spcAft>
              <a:buNone/>
            </a:pPr>
            <a:r>
              <a:rPr lang="en">
                <a:solidFill>
                  <a:srgbClr val="333333"/>
                </a:solidFill>
              </a:rPr>
              <a:t>Moreover, it would not be possible for patients with serious mental illness or patients who have died. </a:t>
            </a:r>
            <a:endParaRPr>
              <a:solidFill>
                <a:srgbClr val="333333"/>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5be30c233_0_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5be30c2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rPr>
              <a:t>To maintain the integrity and trustworthiness of science, it is necessary to cultivate practices that facilitate reproducibility: </a:t>
            </a:r>
            <a:endParaRPr>
              <a:solidFill>
                <a:srgbClr val="333333"/>
              </a:solidFill>
            </a:endParaRPr>
          </a:p>
          <a:p>
            <a:pPr indent="0" lvl="0" marL="0" rtl="0" algn="l">
              <a:spcBef>
                <a:spcPts val="0"/>
              </a:spcBef>
              <a:spcAft>
                <a:spcPts val="0"/>
              </a:spcAft>
              <a:buNone/>
            </a:pPr>
            <a:r>
              <a:rPr lang="en">
                <a:solidFill>
                  <a:srgbClr val="333333"/>
                </a:solidFill>
              </a:rPr>
              <a:t>fewer barriers for researchers to access health data is one of them!</a:t>
            </a:r>
            <a:endParaRPr>
              <a:solidFill>
                <a:srgbClr val="333333"/>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5b2c74a48_0_5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5b2c74a4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Next, let us elaborate on a compromise that we hope to achieve in this ‘Third Way,’ which is to t</a:t>
            </a:r>
            <a:r>
              <a:rPr lang="en"/>
              <a:t>urn personal data into anonymous yet descriptive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To be clear, anonymizing involves having names, places and other identifying features disguised across a data set.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By de-identifying data to the extent of anonymizing its source, scientists may analyze and share data, the clinician can use these findings, and ultimately, the patient will benefit from the whole exercise in terms of effective new treatments.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5b2c74a48_0_6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5b2c74a4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&gt;&gt; Recall that van der Lei’s actual concern was that health data could easily be misinterpreted outside the context where they were collected;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 Thus it was </a:t>
            </a:r>
            <a:r>
              <a:rPr i="1" lang="en"/>
              <a:t>not </a:t>
            </a:r>
            <a:r>
              <a:rPr lang="en"/>
              <a:t>an ethical issue, but one of data suitability.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I say, let it be a problem for data scientists to rationalize and solve for (but do not forbid it); </a:t>
            </a:r>
            <a:r>
              <a:rPr lang="en"/>
              <a:t>after all</a:t>
            </a:r>
            <a:r>
              <a:rPr lang="en"/>
              <a:t>, even in controlled experiments today, data scientists are trained to filter biased data and extricate fallacies, to improve fitness of data.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This is </a:t>
            </a:r>
            <a:r>
              <a:rPr lang="en"/>
              <a:t>an issue of imprecise data collection leading to inappropriate test conditions to draw conclusions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once a </a:t>
            </a:r>
            <a:r>
              <a:rPr lang="en"/>
              <a:t>diligent</a:t>
            </a:r>
            <a:r>
              <a:rPr lang="en"/>
              <a:t> process of data selection process is conducted, followed by the collection of sufficient </a:t>
            </a:r>
            <a:r>
              <a:rPr lang="en"/>
              <a:t>high quality and high fidelity data, </a:t>
            </a:r>
            <a:r>
              <a:rPr lang="en"/>
              <a:t>we are positioned to </a:t>
            </a:r>
            <a:r>
              <a:rPr lang="en"/>
              <a:t>exploit the sheer amount of such data collected over the decades. For example, it could an alternative to costly and (obviously) time-consuming longitudinal studies.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5b2c74a48_1_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5b2c74a4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a:t>
            </a:r>
            <a:r>
              <a:rPr lang="en"/>
              <a:t>The second controversy involves </a:t>
            </a:r>
            <a:r>
              <a:rPr lang="en"/>
              <a:t>w</a:t>
            </a:r>
            <a:r>
              <a:rPr lang="en"/>
              <a:t>eighing between two rigid approaches: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Can big data and machine learning be used to answer all research questions, 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Is there no replacement for randomised experiments when we are interested in causation.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And again, this is not an issue that is unique to today’s discussion.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Yes, we agree that anonymized data may impede </a:t>
            </a:r>
            <a:r>
              <a:rPr lang="en"/>
              <a:t>causal inference, but it does not necessarily diminish the potential. </a:t>
            </a:r>
            <a:r>
              <a:rPr i="1" lang="en"/>
              <a:t>Data scientists can adopt a middle ground</a:t>
            </a:r>
            <a:r>
              <a:rPr lang="en"/>
              <a:t>. For instance, although de-identified, some benefits of randomized trials can still be achieved through high-level patient groupings.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=&gt; We can expect these achievements only to accelerate in the future, thus paving the way for the new type of clinical research based on anonymized data that would eventually marginalize the role of traditional clinical trials.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Besides, in the last decade, new advances have been made both in statistical methods and in the field of machine learning that allow making causal inferences from observational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Essentially, this controversy is not dissimilar to striving for analytical versus probabilistic solutions, or inductive research methods versus deductive ones. This Third Way explores a hybrid application in all of the above.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5b2c74a48_1_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5b2c74a4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T</a:t>
            </a:r>
            <a:r>
              <a:rPr lang="en"/>
              <a:t>he main premise of the Third Way actually addresses this ethical controversy head-on: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Once this hurdle is removed, there is no reason </a:t>
            </a:r>
            <a:r>
              <a:rPr i="1" lang="en"/>
              <a:t>not </a:t>
            </a:r>
            <a:r>
              <a:rPr lang="en"/>
              <a:t>to use the data for research purposes.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The underlying issue of the patient privacy is the concern that a patient's data will be used in a way harmful for the patient (for example, a detrimental effect it might have on his or her insurance coverage or job prospects).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5ce4efba3_0_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5ce4efba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So, t</a:t>
            </a:r>
            <a:r>
              <a:rPr lang="en"/>
              <a:t>he challenge is not whether to do it but how to do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 </a:t>
            </a:r>
            <a:r>
              <a:rPr lang="en"/>
              <a:t>We will strive to develop reliable techniques for anonymizing patient data whilst </a:t>
            </a:r>
            <a:r>
              <a:rPr i="1" lang="en"/>
              <a:t>imposing strict regulations whenever the data is being collected for research purposes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&gt;&gt; </a:t>
            </a:r>
            <a:r>
              <a:rPr lang="en"/>
              <a:t>This Third Way has a critical requirement: w</a:t>
            </a:r>
            <a:r>
              <a:rPr lang="en"/>
              <a:t>hen we implement anonymized data </a:t>
            </a:r>
            <a:r>
              <a:rPr lang="en"/>
              <a:t>research</a:t>
            </a:r>
            <a:r>
              <a:rPr lang="en"/>
              <a:t>, it has to be </a:t>
            </a:r>
            <a:r>
              <a:rPr lang="en"/>
              <a:t>comprehensive; i.e., we cannot just utilize data from patients who agree to release their health data - otherwise, we run into selection bias.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we also have a side benefit: anonymizing certain characteristics of data may in fact help to destigmatize certain fallacies.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As with any solution, we first caveat its risks: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Data anonymization risks the loss of data context.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It can be difficult to disguise data identity without introducing an </a:t>
            </a:r>
            <a:r>
              <a:rPr i="1" lang="en"/>
              <a:t>unacceptably large measure of distortion </a:t>
            </a:r>
            <a:r>
              <a:rPr lang="en"/>
              <a:t>into the data, which may exacerbate the suitability concern.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de-identifying patient data like location, conclusions may avoid biases associated with subject origins. This may in fact improve research accuracy.</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6f108613b_1_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6f108613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&gt; To summarize, </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The Third Way, our compromise solution, offers the following takeaway:</a:t>
            </a:r>
            <a:endParaRPr/>
          </a:p>
          <a:p>
            <a:pPr indent="0" lvl="0" marL="0" rtl="0" algn="l">
              <a:lnSpc>
                <a:spcPct val="115000"/>
              </a:lnSpc>
              <a:spcBef>
                <a:spcPts val="0"/>
              </a:spcBef>
              <a:spcAft>
                <a:spcPts val="0"/>
              </a:spcAft>
              <a:buNone/>
            </a:pPr>
            <a:r>
              <a:t/>
            </a:r>
            <a:endParaRPr sz="600"/>
          </a:p>
          <a:p>
            <a:pPr indent="-298450" lvl="0" marL="457200" rtl="0" algn="l">
              <a:lnSpc>
                <a:spcPct val="115000"/>
              </a:lnSpc>
              <a:spcBef>
                <a:spcPts val="0"/>
              </a:spcBef>
              <a:spcAft>
                <a:spcPts val="0"/>
              </a:spcAft>
              <a:buSzPts val="1100"/>
              <a:buChar char="●"/>
            </a:pPr>
            <a:r>
              <a:rPr lang="en"/>
              <a:t>We must entrust our data scientists to make informed judgements about the suitability of analytic approaches;</a:t>
            </a:r>
            <a:endParaRPr/>
          </a:p>
          <a:p>
            <a:pPr indent="-298450" lvl="0" marL="457200" rtl="0" algn="l">
              <a:lnSpc>
                <a:spcPct val="115000"/>
              </a:lnSpc>
              <a:spcBef>
                <a:spcPts val="0"/>
              </a:spcBef>
              <a:spcAft>
                <a:spcPts val="0"/>
              </a:spcAft>
              <a:buSzPts val="1100"/>
              <a:buChar char="●"/>
            </a:pPr>
            <a:r>
              <a:rPr lang="en"/>
              <a:t>The use of an anonymized research datasets is a necessity, as we must preserve patient confidentiality and honor the sanctity of the patient-doctor relationship.</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en"/>
              <a:t>W</a:t>
            </a:r>
            <a:r>
              <a:rPr lang="en"/>
              <a:t>e hope this discussion will provide a framework for regulatory standards in the industry going forward.  Thank you for joining 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It is clear that if we are to unlock the true value of health data then there must be a synergy of ideologies; and we must find a solution that alleviates concerns aired here today while delivering the rich potential of the data.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Concerns about data sharing are valid but thoughtful integration of the spectrum of opinions will ensure that Data Science evolves into a robust discipline that augments existing practices and contributes to medical advancement.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1d9c67055b_0_15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7df393108_6_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7df393108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7df393108_0_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7df39310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help </a:t>
            </a:r>
            <a:r>
              <a:rPr lang="en"/>
              <a:t>us </a:t>
            </a:r>
            <a:r>
              <a:rPr lang="en"/>
              <a:t>answer this question, we have with us a panel of experts:</a:t>
            </a:r>
            <a:endParaRPr/>
          </a:p>
          <a:p>
            <a:pPr indent="-298450" lvl="0" marL="457200" rtl="0" algn="l">
              <a:spcBef>
                <a:spcPts val="0"/>
              </a:spcBef>
              <a:spcAft>
                <a:spcPts val="0"/>
              </a:spcAft>
              <a:buSzPts val="1100"/>
              <a:buChar char="●"/>
            </a:pPr>
            <a:r>
              <a:rPr lang="en"/>
              <a:t>Spyros </a:t>
            </a:r>
            <a:r>
              <a:rPr lang="en"/>
              <a:t>Garyfallos </a:t>
            </a:r>
            <a:r>
              <a:rPr lang="en"/>
              <a:t>from the </a:t>
            </a:r>
            <a:r>
              <a:rPr lang="en" u="sng"/>
              <a:t>Confidentiality Agency Grou</a:t>
            </a:r>
            <a:r>
              <a:rPr lang="en"/>
              <a:t>p, is interested in preserving patient confidentiality rights.</a:t>
            </a:r>
            <a:endParaRPr/>
          </a:p>
          <a:p>
            <a:pPr indent="-298450" lvl="0" marL="457200" rtl="0" algn="l">
              <a:spcBef>
                <a:spcPts val="0"/>
              </a:spcBef>
              <a:spcAft>
                <a:spcPts val="0"/>
              </a:spcAft>
              <a:buSzPts val="1100"/>
              <a:buChar char="●"/>
            </a:pPr>
            <a:r>
              <a:rPr lang="en"/>
              <a:t>Lina </a:t>
            </a:r>
            <a:r>
              <a:rPr lang="en"/>
              <a:t>Gurevich </a:t>
            </a:r>
            <a:r>
              <a:rPr lang="en"/>
              <a:t>and Alvin </a:t>
            </a:r>
            <a:r>
              <a:rPr lang="en"/>
              <a:t>Tan </a:t>
            </a:r>
            <a:r>
              <a:rPr lang="en"/>
              <a:t>from </a:t>
            </a:r>
            <a:r>
              <a:rPr lang="en" u="sng"/>
              <a:t>LASR Think Tank</a:t>
            </a:r>
            <a:r>
              <a:rPr lang="en"/>
              <a:t>, advocate advancing the application of Data Science across this industry.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6e26a204d_1_2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6e26a204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Controversy number 1 - Spyros, should health data be reused?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7df393108_7_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7df393108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CFCFC"/>
                </a:highlight>
              </a:rPr>
              <a:t>No, and to explain why, let’s start with the data quality. In 1991, Johan van der Lei wrote that data shall be used only for the purpose for which they were collected, and called this the 1st Law of Medical Informatics.</a:t>
            </a:r>
            <a:endParaRPr>
              <a:solidFill>
                <a:srgbClr val="333333"/>
              </a:solidFill>
              <a:highlight>
                <a:srgbClr val="FCFCFC"/>
              </a:highlight>
            </a:endParaRPr>
          </a:p>
          <a:p>
            <a:pPr indent="0" lvl="0" marL="0" rtl="0" algn="l">
              <a:spcBef>
                <a:spcPts val="0"/>
              </a:spcBef>
              <a:spcAft>
                <a:spcPts val="0"/>
              </a:spcAft>
              <a:buNone/>
            </a:pPr>
            <a:r>
              <a:rPr lang="en">
                <a:solidFill>
                  <a:srgbClr val="333333"/>
                </a:solidFill>
                <a:highlight>
                  <a:srgbClr val="FCFCFC"/>
                </a:highlight>
              </a:rPr>
              <a:t>This law  is supported by a vast list of known data quality issues that surround electronic health records and other routine databases in health care.</a:t>
            </a:r>
            <a:endParaRPr>
              <a:solidFill>
                <a:srgbClr val="333333"/>
              </a:solidFill>
              <a:highlight>
                <a:srgbClr val="FCFCFC"/>
              </a:highlight>
            </a:endParaRPr>
          </a:p>
          <a:p>
            <a:pPr indent="0" lvl="0" marL="0" rtl="0" algn="l">
              <a:spcBef>
                <a:spcPts val="0"/>
              </a:spcBef>
              <a:spcAft>
                <a:spcPts val="0"/>
              </a:spcAft>
              <a:buNone/>
            </a:pPr>
            <a:r>
              <a:t/>
            </a:r>
            <a:endParaRPr>
              <a:solidFill>
                <a:srgbClr val="333333"/>
              </a:solidFill>
              <a:highlight>
                <a:srgbClr val="FCFCFC"/>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7df393108_7_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7df393108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333"/>
                </a:solidFill>
                <a:highlight>
                  <a:srgbClr val="FCFCFC"/>
                </a:highlight>
              </a:rPr>
              <a:t>Another major issu</a:t>
            </a:r>
            <a:r>
              <a:rPr lang="en">
                <a:solidFill>
                  <a:srgbClr val="333333"/>
                </a:solidFill>
                <a:highlight>
                  <a:srgbClr val="FCFCFC"/>
                </a:highlight>
              </a:rPr>
              <a:t>e</a:t>
            </a:r>
            <a:r>
              <a:rPr lang="en">
                <a:solidFill>
                  <a:srgbClr val="333333"/>
                </a:solidFill>
                <a:highlight>
                  <a:srgbClr val="FCFCFC"/>
                </a:highlight>
              </a:rPr>
              <a:t> with uncontrolled studies is the lack of information on the data recording process. </a:t>
            </a:r>
            <a:endParaRPr>
              <a:solidFill>
                <a:srgbClr val="333333"/>
              </a:solidFill>
              <a:highlight>
                <a:srgbClr val="FCFCFC"/>
              </a:highlight>
            </a:endParaRPr>
          </a:p>
          <a:p>
            <a:pPr indent="0" lvl="0" marL="0" rtl="0" algn="l">
              <a:spcBef>
                <a:spcPts val="0"/>
              </a:spcBef>
              <a:spcAft>
                <a:spcPts val="0"/>
              </a:spcAft>
              <a:buNone/>
            </a:pPr>
            <a:r>
              <a:rPr lang="en">
                <a:solidFill>
                  <a:srgbClr val="333333"/>
                </a:solidFill>
                <a:highlight>
                  <a:srgbClr val="FCFCFC"/>
                </a:highlight>
              </a:rPr>
              <a:t>Studies show that the annual average proportion of problematic data entry encounters ranged from 5% to 60% per physician.</a:t>
            </a:r>
            <a:endParaRPr>
              <a:solidFill>
                <a:srgbClr val="333333"/>
              </a:solidFill>
              <a:highlight>
                <a:srgbClr val="FCFCFC"/>
              </a:highlight>
            </a:endParaRPr>
          </a:p>
          <a:p>
            <a:pPr indent="0" lvl="0" marL="0" rtl="0" algn="l">
              <a:spcBef>
                <a:spcPts val="0"/>
              </a:spcBef>
              <a:spcAft>
                <a:spcPts val="0"/>
              </a:spcAft>
              <a:buNone/>
            </a:pPr>
            <a:r>
              <a:rPr lang="en">
                <a:solidFill>
                  <a:srgbClr val="333333"/>
                </a:solidFill>
                <a:highlight>
                  <a:srgbClr val="FCFCFC"/>
                </a:highlight>
              </a:rPr>
              <a:t>Another study in 2009 showed that heterogeneity of, and non-adherence to data collection protocols led to an </a:t>
            </a:r>
            <a:r>
              <a:rPr lang="en">
                <a:solidFill>
                  <a:srgbClr val="333333"/>
                </a:solidFill>
                <a:highlight>
                  <a:srgbClr val="FCFCFC"/>
                </a:highlight>
              </a:rPr>
              <a:t>erroneous </a:t>
            </a:r>
            <a:r>
              <a:rPr lang="en">
                <a:solidFill>
                  <a:srgbClr val="333333"/>
                </a:solidFill>
                <a:highlight>
                  <a:srgbClr val="FCFCFC"/>
                </a:highlight>
              </a:rPr>
              <a:t>assessment of increasing ischaemic myocardial infarction incidence</a:t>
            </a:r>
            <a:endParaRPr>
              <a:solidFill>
                <a:srgbClr val="333333"/>
              </a:solidFill>
              <a:highlight>
                <a:srgbClr val="FCFCFC"/>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5be30c233_0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5be30c2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Traditionally, the evidence about effectiveness of medical treatments is based on data </a:t>
            </a:r>
            <a:r>
              <a:rPr lang="en"/>
              <a:t> generated through randomised clinical trials, which </a:t>
            </a:r>
            <a:r>
              <a:rPr lang="en"/>
              <a:t>are conducted under tight controlled conditions and with limited groups of patients.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other hand, data that are routinely collected from a wide variety of sources within the healthcare system provide information that is a more complete representation of the real-world patients. Hence, the clinical knowledge derived from such data can promote more effective diagnostics and treatment.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5be30c233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5be30c2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re-using routine data for research creates the opportunity to analyze very large datasets with very long follow-up times.</a:t>
            </a:r>
            <a:endParaRPr/>
          </a:p>
          <a:p>
            <a:pPr indent="0" lvl="0" marL="0" rtl="0" algn="l">
              <a:spcBef>
                <a:spcPts val="0"/>
              </a:spcBef>
              <a:spcAft>
                <a:spcPts val="0"/>
              </a:spcAft>
              <a:buNone/>
            </a:pPr>
            <a:r>
              <a:rPr lang="en"/>
              <a:t>This, in turn, will allow us to find answers to questions that could never be answered with traditional studies.</a:t>
            </a:r>
            <a:endParaRPr/>
          </a:p>
          <a:p>
            <a:pPr indent="0" lvl="0" marL="0" rtl="0" algn="l">
              <a:spcBef>
                <a:spcPts val="0"/>
              </a:spcBef>
              <a:spcAft>
                <a:spcPts val="0"/>
              </a:spcAft>
              <a:buNone/>
            </a:pPr>
            <a:r>
              <a:rPr lang="en"/>
              <a:t>For example, what are the effects of diagnostic medical radiation exposure on cancer risk? Or what are the actual health benefits of the smoking bans?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6e26a204d_1_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6e26a204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Lina. </a:t>
            </a:r>
            <a:r>
              <a:rPr lang="en"/>
              <a:t>Controversy number 2 - Spyros, please.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nvSpPr>
        <p:spPr>
          <a:xfrm>
            <a:off x="381000" y="964400"/>
            <a:ext cx="4226700" cy="56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nvSpPr>
        <p:spPr>
          <a:xfrm>
            <a:off x="307175" y="866750"/>
            <a:ext cx="4226700" cy="56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11"/>
          <p:cNvSpPr/>
          <p:nvPr/>
        </p:nvSpPr>
        <p:spPr>
          <a:xfrm>
            <a:off x="0" y="0"/>
            <a:ext cx="4953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1"/>
          <p:cNvGrpSpPr/>
          <p:nvPr/>
        </p:nvGrpSpPr>
        <p:grpSpPr>
          <a:xfrm>
            <a:off x="724942" y="576402"/>
            <a:ext cx="745763" cy="61102"/>
            <a:chOff x="830392" y="1588427"/>
            <a:chExt cx="745763" cy="61102"/>
          </a:xfrm>
        </p:grpSpPr>
        <p:sp>
          <p:nvSpPr>
            <p:cNvPr id="86" name="Google Shape;86;p11"/>
            <p:cNvSpPr/>
            <p:nvPr/>
          </p:nvSpPr>
          <p:spPr>
            <a:xfrm rot="-5400000">
              <a:off x="1359174" y="1432549"/>
              <a:ext cx="61102" cy="372859"/>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p:nvPr/>
          </p:nvSpPr>
          <p:spPr>
            <a:xfrm rot="-5400000">
              <a:off x="987847" y="1430972"/>
              <a:ext cx="61102" cy="376012"/>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1"/>
          <p:cNvSpPr txBox="1"/>
          <p:nvPr>
            <p:ph type="title"/>
          </p:nvPr>
        </p:nvSpPr>
        <p:spPr>
          <a:xfrm>
            <a:off x="635550" y="793800"/>
            <a:ext cx="3300900" cy="1206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9" name="Google Shape;89;p11"/>
          <p:cNvSpPr txBox="1"/>
          <p:nvPr>
            <p:ph idx="1" type="subTitle"/>
          </p:nvPr>
        </p:nvSpPr>
        <p:spPr>
          <a:xfrm>
            <a:off x="724950" y="4215367"/>
            <a:ext cx="3300900" cy="10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0" name="Google Shape;90;p11"/>
          <p:cNvSpPr txBox="1"/>
          <p:nvPr>
            <p:ph idx="2" type="body"/>
          </p:nvPr>
        </p:nvSpPr>
        <p:spPr>
          <a:xfrm>
            <a:off x="5174225" y="1803500"/>
            <a:ext cx="3374400" cy="4034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1" name="Google Shape;91;p1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92" name="Shape 92"/>
        <p:cNvGrpSpPr/>
        <p:nvPr/>
      </p:nvGrpSpPr>
      <p:grpSpPr>
        <a:xfrm>
          <a:off x="0" y="0"/>
          <a:ext cx="0" cy="0"/>
          <a:chOff x="0" y="0"/>
          <a:chExt cx="0" cy="0"/>
        </a:xfrm>
      </p:grpSpPr>
      <p:sp>
        <p:nvSpPr>
          <p:cNvPr id="93" name="Google Shape;93;p12"/>
          <p:cNvSpPr/>
          <p:nvPr/>
        </p:nvSpPr>
        <p:spPr>
          <a:xfrm>
            <a:off x="4573675" y="0"/>
            <a:ext cx="4570200" cy="6858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2"/>
          <p:cNvSpPr/>
          <p:nvPr/>
        </p:nvSpPr>
        <p:spPr>
          <a:xfrm>
            <a:off x="1650" y="0"/>
            <a:ext cx="4570200" cy="68580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txBox="1"/>
          <p:nvPr>
            <p:ph type="title"/>
          </p:nvPr>
        </p:nvSpPr>
        <p:spPr>
          <a:xfrm>
            <a:off x="1476750" y="1758175"/>
            <a:ext cx="6500400" cy="2249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96" name="Google Shape;96;p12"/>
          <p:cNvSpPr txBox="1"/>
          <p:nvPr>
            <p:ph idx="1" type="subTitle"/>
          </p:nvPr>
        </p:nvSpPr>
        <p:spPr>
          <a:xfrm>
            <a:off x="702842" y="4215367"/>
            <a:ext cx="3200100" cy="10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grpSp>
        <p:nvGrpSpPr>
          <p:cNvPr id="97" name="Google Shape;97;p12"/>
          <p:cNvGrpSpPr/>
          <p:nvPr/>
        </p:nvGrpSpPr>
        <p:grpSpPr>
          <a:xfrm>
            <a:off x="802417" y="1489577"/>
            <a:ext cx="745763" cy="61102"/>
            <a:chOff x="4580561" y="2589004"/>
            <a:chExt cx="1064464" cy="25200"/>
          </a:xfrm>
        </p:grpSpPr>
        <p:sp>
          <p:nvSpPr>
            <p:cNvPr id="98" name="Google Shape;98;p12"/>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2"/>
          <p:cNvSpPr txBox="1"/>
          <p:nvPr>
            <p:ph idx="12" type="sldNum"/>
          </p:nvPr>
        </p:nvSpPr>
        <p:spPr>
          <a:xfrm>
            <a:off x="8536300" y="6333133"/>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0" l="31883" r="25713" t="8096"/>
          <a:stretch/>
        </p:blipFill>
        <p:spPr>
          <a:xfrm>
            <a:off x="0" y="0"/>
            <a:ext cx="4575250" cy="6857999"/>
          </a:xfrm>
          <a:prstGeom prst="rect">
            <a:avLst/>
          </a:prstGeom>
          <a:noFill/>
          <a:ln>
            <a:noFill/>
          </a:ln>
        </p:spPr>
      </p:pic>
      <p:sp>
        <p:nvSpPr>
          <p:cNvPr id="103" name="Google Shape;103;p13"/>
          <p:cNvSpPr/>
          <p:nvPr/>
        </p:nvSpPr>
        <p:spPr>
          <a:xfrm>
            <a:off x="-75" y="0"/>
            <a:ext cx="4572000" cy="68580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3"/>
          <p:cNvGrpSpPr/>
          <p:nvPr/>
        </p:nvGrpSpPr>
        <p:grpSpPr>
          <a:xfrm>
            <a:off x="830392" y="1588427"/>
            <a:ext cx="745763" cy="61102"/>
            <a:chOff x="4580561" y="2589004"/>
            <a:chExt cx="1064464" cy="25200"/>
          </a:xfrm>
        </p:grpSpPr>
        <p:sp>
          <p:nvSpPr>
            <p:cNvPr id="105" name="Google Shape;105;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3"/>
          <p:cNvSpPr txBox="1"/>
          <p:nvPr>
            <p:ph type="title"/>
          </p:nvPr>
        </p:nvSpPr>
        <p:spPr>
          <a:xfrm>
            <a:off x="730000" y="1758200"/>
            <a:ext cx="3300900" cy="2249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p:txBody>
      </p:sp>
      <p:sp>
        <p:nvSpPr>
          <p:cNvPr id="108" name="Google Shape;108;p13"/>
          <p:cNvSpPr txBox="1"/>
          <p:nvPr>
            <p:ph idx="1" type="subTitle"/>
          </p:nvPr>
        </p:nvSpPr>
        <p:spPr>
          <a:xfrm>
            <a:off x="724950" y="4215367"/>
            <a:ext cx="3300900" cy="1011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p:txBody>
      </p:sp>
      <p:sp>
        <p:nvSpPr>
          <p:cNvPr id="109" name="Google Shape;109;p13"/>
          <p:cNvSpPr txBox="1"/>
          <p:nvPr>
            <p:ph idx="2" type="body"/>
          </p:nvPr>
        </p:nvSpPr>
        <p:spPr>
          <a:xfrm>
            <a:off x="5174225" y="1803500"/>
            <a:ext cx="3374400" cy="4034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0" name="Google Shape;110;p1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1" name="Shape 111"/>
        <p:cNvGrpSpPr/>
        <p:nvPr/>
      </p:nvGrpSpPr>
      <p:grpSpPr>
        <a:xfrm>
          <a:off x="0" y="0"/>
          <a:ext cx="0" cy="0"/>
          <a:chOff x="0" y="0"/>
          <a:chExt cx="0" cy="0"/>
        </a:xfrm>
      </p:grpSpPr>
      <p:sp>
        <p:nvSpPr>
          <p:cNvPr id="112" name="Google Shape;112;p14"/>
          <p:cNvSpPr txBox="1"/>
          <p:nvPr>
            <p:ph idx="1" type="body"/>
          </p:nvPr>
        </p:nvSpPr>
        <p:spPr>
          <a:xfrm>
            <a:off x="724950" y="5830068"/>
            <a:ext cx="7697400" cy="614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13" name="Google Shape;113;p1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14" name="Shape 114"/>
        <p:cNvGrpSpPr/>
        <p:nvPr/>
      </p:nvGrpSpPr>
      <p:grpSpPr>
        <a:xfrm>
          <a:off x="0" y="0"/>
          <a:ext cx="0" cy="0"/>
          <a:chOff x="0" y="0"/>
          <a:chExt cx="0" cy="0"/>
        </a:xfrm>
      </p:grpSpPr>
      <p:grpSp>
        <p:nvGrpSpPr>
          <p:cNvPr id="115" name="Google Shape;115;p15"/>
          <p:cNvGrpSpPr/>
          <p:nvPr/>
        </p:nvGrpSpPr>
        <p:grpSpPr>
          <a:xfrm>
            <a:off x="830392" y="5558926"/>
            <a:ext cx="745763" cy="61102"/>
            <a:chOff x="4580561" y="2589004"/>
            <a:chExt cx="1064464" cy="25200"/>
          </a:xfrm>
        </p:grpSpPr>
        <p:sp>
          <p:nvSpPr>
            <p:cNvPr id="116" name="Google Shape;11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5"/>
          <p:cNvSpPr txBox="1"/>
          <p:nvPr>
            <p:ph hasCustomPrompt="1" type="title"/>
          </p:nvPr>
        </p:nvSpPr>
        <p:spPr>
          <a:xfrm>
            <a:off x="729450" y="978600"/>
            <a:ext cx="7688400" cy="165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19" name="Google Shape;119;p15"/>
          <p:cNvSpPr txBox="1"/>
          <p:nvPr>
            <p:ph idx="1" type="body"/>
          </p:nvPr>
        </p:nvSpPr>
        <p:spPr>
          <a:xfrm>
            <a:off x="729450" y="3030517"/>
            <a:ext cx="7688400" cy="2107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0" name="Google Shape;120;p1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1" name="Shape 121"/>
        <p:cNvGrpSpPr/>
        <p:nvPr/>
      </p:nvGrpSpPr>
      <p:grpSpPr>
        <a:xfrm>
          <a:off x="0" y="0"/>
          <a:ext cx="0" cy="0"/>
          <a:chOff x="0" y="0"/>
          <a:chExt cx="0" cy="0"/>
        </a:xfrm>
      </p:grpSpPr>
      <p:sp>
        <p:nvSpPr>
          <p:cNvPr id="122" name="Google Shape;122;p1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bg>
      <p:bgPr>
        <a:solidFill>
          <a:schemeClr val="lt2"/>
        </a:solid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729450" y="1763267"/>
            <a:ext cx="3787800" cy="2650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6" name="Google Shape;16;p3"/>
          <p:cNvSpPr txBox="1"/>
          <p:nvPr>
            <p:ph idx="1" type="subTitle"/>
          </p:nvPr>
        </p:nvSpPr>
        <p:spPr>
          <a:xfrm>
            <a:off x="729595" y="4535333"/>
            <a:ext cx="3787800" cy="721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8" name="Google Shape;18;p3"/>
          <p:cNvGrpSpPr/>
          <p:nvPr/>
        </p:nvGrpSpPr>
        <p:grpSpPr>
          <a:xfrm>
            <a:off x="830392" y="1588427"/>
            <a:ext cx="745763" cy="61102"/>
            <a:chOff x="4580561" y="2589004"/>
            <a:chExt cx="1064464" cy="25200"/>
          </a:xfrm>
        </p:grpSpPr>
        <p:sp>
          <p:nvSpPr>
            <p:cNvPr id="19" name="Google Shape;19;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p:nvPr/>
        </p:nvSpPr>
        <p:spPr>
          <a:xfrm>
            <a:off x="0" y="1"/>
            <a:ext cx="9144000" cy="6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5063108" y="1751047"/>
            <a:ext cx="3459716" cy="3560618"/>
            <a:chOff x="3553042" y="1657806"/>
            <a:chExt cx="3461100" cy="2671532"/>
          </a:xfrm>
        </p:grpSpPr>
        <p:sp>
          <p:nvSpPr>
            <p:cNvPr id="23" name="Google Shape;23;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1" name="Google Shape;31;p3"/>
          <p:cNvPicPr preferRelativeResize="0"/>
          <p:nvPr/>
        </p:nvPicPr>
        <p:blipFill rotWithShape="1">
          <a:blip r:embed="rId2">
            <a:alphaModFix/>
          </a:blip>
          <a:srcRect b="25076" l="0" r="0" t="0"/>
          <a:stretch/>
        </p:blipFill>
        <p:spPr>
          <a:xfrm>
            <a:off x="5161725" y="1866387"/>
            <a:ext cx="3262825" cy="2444567"/>
          </a:xfrm>
          <a:prstGeom prst="rect">
            <a:avLst/>
          </a:prstGeom>
          <a:noFill/>
          <a:ln>
            <a:noFill/>
          </a:ln>
        </p:spPr>
      </p:pic>
      <p:sp>
        <p:nvSpPr>
          <p:cNvPr id="32" name="Google Shape;32;p3"/>
          <p:cNvSpPr/>
          <p:nvPr/>
        </p:nvSpPr>
        <p:spPr>
          <a:xfrm flipH="1">
            <a:off x="5156273" y="1869102"/>
            <a:ext cx="3268500" cy="24174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a:off x="7666681" y="2770433"/>
            <a:ext cx="1148179" cy="3043609"/>
            <a:chOff x="7666681" y="2077877"/>
            <a:chExt cx="1148179" cy="2282764"/>
          </a:xfrm>
        </p:grpSpPr>
        <p:grpSp>
          <p:nvGrpSpPr>
            <p:cNvPr id="34" name="Google Shape;34;p3"/>
            <p:cNvGrpSpPr/>
            <p:nvPr/>
          </p:nvGrpSpPr>
          <p:grpSpPr>
            <a:xfrm>
              <a:off x="7666681" y="2077877"/>
              <a:ext cx="1148179" cy="2282764"/>
              <a:chOff x="3983627" y="1676395"/>
              <a:chExt cx="1449538" cy="2881914"/>
            </a:xfrm>
          </p:grpSpPr>
          <p:sp>
            <p:nvSpPr>
              <p:cNvPr id="35" name="Google Shape;35;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38" name="Google Shape;38;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39" name="Google Shape;39;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0" name="Shape 40"/>
        <p:cNvGrpSpPr/>
        <p:nvPr/>
      </p:nvGrpSpPr>
      <p:grpSpPr>
        <a:xfrm>
          <a:off x="0" y="0"/>
          <a:ext cx="0" cy="0"/>
          <a:chOff x="0" y="0"/>
          <a:chExt cx="0" cy="0"/>
        </a:xfrm>
      </p:grpSpPr>
      <p:grpSp>
        <p:nvGrpSpPr>
          <p:cNvPr id="41" name="Google Shape;41;p4"/>
          <p:cNvGrpSpPr/>
          <p:nvPr/>
        </p:nvGrpSpPr>
        <p:grpSpPr>
          <a:xfrm>
            <a:off x="830392" y="1588427"/>
            <a:ext cx="745763" cy="61102"/>
            <a:chOff x="4580561" y="2589004"/>
            <a:chExt cx="1064464" cy="25200"/>
          </a:xfrm>
        </p:grpSpPr>
        <p:sp>
          <p:nvSpPr>
            <p:cNvPr id="42" name="Google Shape;42;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4"/>
          <p:cNvSpPr txBox="1"/>
          <p:nvPr>
            <p:ph type="title"/>
          </p:nvPr>
        </p:nvSpPr>
        <p:spPr>
          <a:xfrm>
            <a:off x="729450" y="1763267"/>
            <a:ext cx="7688400" cy="20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5" name="Google Shape;45;p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6" name="Shape 46"/>
        <p:cNvGrpSpPr/>
        <p:nvPr/>
      </p:nvGrpSpPr>
      <p:grpSpPr>
        <a:xfrm>
          <a:off x="0" y="0"/>
          <a:ext cx="0" cy="0"/>
          <a:chOff x="0" y="0"/>
          <a:chExt cx="0" cy="0"/>
        </a:xfrm>
      </p:grpSpPr>
      <p:sp>
        <p:nvSpPr>
          <p:cNvPr id="47" name="Google Shape;47;p5"/>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5"/>
          <p:cNvGrpSpPr/>
          <p:nvPr/>
        </p:nvGrpSpPr>
        <p:grpSpPr>
          <a:xfrm>
            <a:off x="830392" y="1588427"/>
            <a:ext cx="745763" cy="61102"/>
            <a:chOff x="4580561" y="2589004"/>
            <a:chExt cx="1064464" cy="25200"/>
          </a:xfrm>
        </p:grpSpPr>
        <p:sp>
          <p:nvSpPr>
            <p:cNvPr id="49" name="Google Shape;49;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5"/>
          <p:cNvSpPr txBox="1"/>
          <p:nvPr>
            <p:ph type="title"/>
          </p:nvPr>
        </p:nvSpPr>
        <p:spPr>
          <a:xfrm>
            <a:off x="729450" y="1758200"/>
            <a:ext cx="7688700" cy="713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2" name="Google Shape;52;p5"/>
          <p:cNvSpPr txBox="1"/>
          <p:nvPr>
            <p:ph idx="1" type="body"/>
          </p:nvPr>
        </p:nvSpPr>
        <p:spPr>
          <a:xfrm>
            <a:off x="729450" y="2771833"/>
            <a:ext cx="7688700" cy="30147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3" name="Google Shape;53;p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4" name="Shape 54"/>
        <p:cNvGrpSpPr/>
        <p:nvPr/>
      </p:nvGrpSpPr>
      <p:grpSpPr>
        <a:xfrm>
          <a:off x="0" y="0"/>
          <a:ext cx="0" cy="0"/>
          <a:chOff x="0" y="0"/>
          <a:chExt cx="0" cy="0"/>
        </a:xfrm>
      </p:grpSpPr>
      <p:sp>
        <p:nvSpPr>
          <p:cNvPr id="55" name="Google Shape;55;p6"/>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 type="body"/>
          </p:nvPr>
        </p:nvSpPr>
        <p:spPr>
          <a:xfrm>
            <a:off x="576925" y="1095375"/>
            <a:ext cx="3940800" cy="52863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7" name="Google Shape;57;p6"/>
          <p:cNvSpPr txBox="1"/>
          <p:nvPr>
            <p:ph idx="2" type="body"/>
          </p:nvPr>
        </p:nvSpPr>
        <p:spPr>
          <a:xfrm>
            <a:off x="4643600" y="1095425"/>
            <a:ext cx="3940800" cy="52863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8" name="Google Shape;58;p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9" name="Shape 59"/>
        <p:cNvGrpSpPr/>
        <p:nvPr/>
      </p:nvGrpSpPr>
      <p:grpSpPr>
        <a:xfrm>
          <a:off x="0" y="0"/>
          <a:ext cx="0" cy="0"/>
          <a:chOff x="0" y="0"/>
          <a:chExt cx="0" cy="0"/>
        </a:xfrm>
      </p:grpSpPr>
      <p:sp>
        <p:nvSpPr>
          <p:cNvPr id="60" name="Google Shape;60;p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7"/>
          <p:cNvGrpSpPr/>
          <p:nvPr/>
        </p:nvGrpSpPr>
        <p:grpSpPr>
          <a:xfrm>
            <a:off x="830392" y="1588427"/>
            <a:ext cx="745763" cy="61102"/>
            <a:chOff x="4580561" y="2589004"/>
            <a:chExt cx="1064464" cy="25200"/>
          </a:xfrm>
        </p:grpSpPr>
        <p:sp>
          <p:nvSpPr>
            <p:cNvPr id="62" name="Google Shape;62;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7"/>
          <p:cNvSpPr txBox="1"/>
          <p:nvPr>
            <p:ph type="title"/>
          </p:nvPr>
        </p:nvSpPr>
        <p:spPr>
          <a:xfrm>
            <a:off x="729450" y="1758200"/>
            <a:ext cx="7688400" cy="713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5" name="Google Shape;65;p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66" name="Shape 66"/>
        <p:cNvGrpSpPr/>
        <p:nvPr/>
      </p:nvGrpSpPr>
      <p:grpSpPr>
        <a:xfrm>
          <a:off x="0" y="0"/>
          <a:ext cx="0" cy="0"/>
          <a:chOff x="0" y="0"/>
          <a:chExt cx="0" cy="0"/>
        </a:xfrm>
      </p:grpSpPr>
      <p:sp>
        <p:nvSpPr>
          <p:cNvPr id="67" name="Google Shape;67;p8"/>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9" name="Shape 69"/>
        <p:cNvGrpSpPr/>
        <p:nvPr/>
      </p:nvGrpSpPr>
      <p:grpSpPr>
        <a:xfrm>
          <a:off x="0" y="0"/>
          <a:ext cx="0" cy="0"/>
          <a:chOff x="0" y="0"/>
          <a:chExt cx="0" cy="0"/>
        </a:xfrm>
      </p:grpSpPr>
      <p:sp>
        <p:nvSpPr>
          <p:cNvPr id="70" name="Google Shape;70;p9"/>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 name="Google Shape;71;p9"/>
          <p:cNvGrpSpPr/>
          <p:nvPr/>
        </p:nvGrpSpPr>
        <p:grpSpPr>
          <a:xfrm>
            <a:off x="830392" y="1588427"/>
            <a:ext cx="745763" cy="61102"/>
            <a:chOff x="4580561" y="2589004"/>
            <a:chExt cx="1064464" cy="25200"/>
          </a:xfrm>
        </p:grpSpPr>
        <p:sp>
          <p:nvSpPr>
            <p:cNvPr id="72" name="Google Shape;72;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9"/>
          <p:cNvSpPr txBox="1"/>
          <p:nvPr>
            <p:ph type="title"/>
          </p:nvPr>
        </p:nvSpPr>
        <p:spPr>
          <a:xfrm>
            <a:off x="730000" y="1758200"/>
            <a:ext cx="3300900" cy="18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5" name="Google Shape;75;p9"/>
          <p:cNvSpPr txBox="1"/>
          <p:nvPr>
            <p:ph idx="1" type="body"/>
          </p:nvPr>
        </p:nvSpPr>
        <p:spPr>
          <a:xfrm>
            <a:off x="721225" y="3708967"/>
            <a:ext cx="3300900" cy="2130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77" name="Shape 77"/>
        <p:cNvGrpSpPr/>
        <p:nvPr/>
      </p:nvGrpSpPr>
      <p:grpSpPr>
        <a:xfrm>
          <a:off x="0" y="0"/>
          <a:ext cx="0" cy="0"/>
          <a:chOff x="0" y="0"/>
          <a:chExt cx="0" cy="0"/>
        </a:xfrm>
      </p:grpSpPr>
      <p:grpSp>
        <p:nvGrpSpPr>
          <p:cNvPr id="78" name="Google Shape;78;p10"/>
          <p:cNvGrpSpPr/>
          <p:nvPr/>
        </p:nvGrpSpPr>
        <p:grpSpPr>
          <a:xfrm>
            <a:off x="830392" y="5558926"/>
            <a:ext cx="745763" cy="61102"/>
            <a:chOff x="4580561" y="2589004"/>
            <a:chExt cx="1064464" cy="25200"/>
          </a:xfrm>
        </p:grpSpPr>
        <p:sp>
          <p:nvSpPr>
            <p:cNvPr id="79" name="Google Shape;79;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0"/>
          <p:cNvSpPr txBox="1"/>
          <p:nvPr>
            <p:ph type="title"/>
          </p:nvPr>
        </p:nvSpPr>
        <p:spPr>
          <a:xfrm>
            <a:off x="729450" y="1152400"/>
            <a:ext cx="7021200" cy="39801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2" name="Google Shape;82;p1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1" Type="http://schemas.openxmlformats.org/officeDocument/2006/relationships/hyperlink" Target="https://bmcmedethics.biomedcentral.com/articles/10.1186/s12910-017-0184-y#Abs1" TargetMode="External"/><Relationship Id="rId10" Type="http://schemas.openxmlformats.org/officeDocument/2006/relationships/hyperlink" Target="https://www.hopkinsmedicine.org/news/publications/hopkins_medicine_magazine/features/fall-2017/could-you-repeat-that" TargetMode="External"/><Relationship Id="rId13" Type="http://schemas.openxmlformats.org/officeDocument/2006/relationships/hyperlink" Target="https://www.healthknowledge.org.uk/e-learning/epidemiology/practitioners/chance-bias-confounding" TargetMode="External"/><Relationship Id="rId12" Type="http://schemas.openxmlformats.org/officeDocument/2006/relationships/hyperlink" Target="https://www.ncbi.nlm.nih.gov/pmc/articles/PMC4431337/" TargetMode="External"/><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link.springer.com/article/10.1007/s41060-018-0109-y#Sec2" TargetMode="External"/><Relationship Id="rId4" Type="http://schemas.openxmlformats.org/officeDocument/2006/relationships/hyperlink" Target="https://sites.google.com/site/andreakeportfolio/practicum-4-and-5/healthcare-delivery" TargetMode="External"/><Relationship Id="rId9" Type="http://schemas.openxmlformats.org/officeDocument/2006/relationships/hyperlink" Target="https://www.ebi.ac.uk/training/online/course/functional-genomics-iii-submitting-your-data-and-f/why-should-you-share-your-data" TargetMode="External"/><Relationship Id="rId5" Type="http://schemas.openxmlformats.org/officeDocument/2006/relationships/hyperlink" Target="https://www.medgadget.com/2018/04/big-data-in-healthcare-market-value-share-of-20-69-with-cerner-co-cognizant-dell-philips-siemens-and-business-forecast-to-2022.html" TargetMode="External"/><Relationship Id="rId6" Type="http://schemas.openxmlformats.org/officeDocument/2006/relationships/hyperlink" Target="https://www.cbinsights.com/research/clinical-trials-ai-tech-disruption/" TargetMode="External"/><Relationship Id="rId7" Type="http://schemas.openxmlformats.org/officeDocument/2006/relationships/hyperlink" Target="https://www.ge.com/reports/software-please-doctors-looking-ai-speed-diagnosis/" TargetMode="External"/><Relationship Id="rId8" Type="http://schemas.openxmlformats.org/officeDocument/2006/relationships/hyperlink" Target="https://idmprogram.com/the-corruption-of-evidence-based-medicine-killing-for-profi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8.gif"/><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7"/>
          <p:cNvSpPr txBox="1"/>
          <p:nvPr>
            <p:ph idx="4294967295" type="ctrTitle"/>
          </p:nvPr>
        </p:nvSpPr>
        <p:spPr>
          <a:xfrm>
            <a:off x="653250" y="1458467"/>
            <a:ext cx="3787800" cy="19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Data  Science:</a:t>
            </a:r>
            <a:endParaRPr/>
          </a:p>
          <a:p>
            <a:pPr indent="0" lvl="0" marL="0" rtl="0" algn="l">
              <a:spcBef>
                <a:spcPts val="0"/>
              </a:spcBef>
              <a:spcAft>
                <a:spcPts val="0"/>
              </a:spcAft>
              <a:buNone/>
            </a:pPr>
            <a:r>
              <a:rPr lang="en"/>
              <a:t> </a:t>
            </a:r>
            <a:endParaRPr/>
          </a:p>
        </p:txBody>
      </p:sp>
      <p:sp>
        <p:nvSpPr>
          <p:cNvPr id="128" name="Google Shape;128;p17"/>
          <p:cNvSpPr txBox="1"/>
          <p:nvPr>
            <p:ph idx="4294967295" type="subTitle"/>
          </p:nvPr>
        </p:nvSpPr>
        <p:spPr>
          <a:xfrm>
            <a:off x="653250" y="2881428"/>
            <a:ext cx="3787800" cy="14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800"/>
              <a:t>An ethical battleground of the modern age</a:t>
            </a:r>
            <a:endParaRPr sz="2800"/>
          </a:p>
        </p:txBody>
      </p:sp>
      <p:pic>
        <p:nvPicPr>
          <p:cNvPr id="129" name="Google Shape;129;p17"/>
          <p:cNvPicPr preferRelativeResize="0"/>
          <p:nvPr/>
        </p:nvPicPr>
        <p:blipFill>
          <a:blip r:embed="rId3">
            <a:alphaModFix/>
          </a:blip>
          <a:stretch>
            <a:fillRect/>
          </a:stretch>
        </p:blipFill>
        <p:spPr>
          <a:xfrm>
            <a:off x="4667925" y="1455925"/>
            <a:ext cx="3915825" cy="3851800"/>
          </a:xfrm>
          <a:prstGeom prst="rect">
            <a:avLst/>
          </a:prstGeom>
          <a:noFill/>
          <a:ln>
            <a:noFill/>
          </a:ln>
        </p:spPr>
      </p:pic>
      <p:sp>
        <p:nvSpPr>
          <p:cNvPr id="130" name="Google Shape;130;p17"/>
          <p:cNvSpPr txBox="1"/>
          <p:nvPr/>
        </p:nvSpPr>
        <p:spPr>
          <a:xfrm>
            <a:off x="668500" y="5465375"/>
            <a:ext cx="6239400" cy="1317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latin typeface="Roboto"/>
                <a:ea typeface="Roboto"/>
                <a:cs typeface="Roboto"/>
                <a:sym typeface="Roboto"/>
              </a:rPr>
              <a:t>LASR Think Tank</a:t>
            </a:r>
            <a:r>
              <a:rPr lang="en" sz="1800">
                <a:latin typeface="Roboto"/>
                <a:ea typeface="Roboto"/>
                <a:cs typeface="Roboto"/>
                <a:sym typeface="Roboto"/>
              </a:rPr>
              <a:t> (Group 1):</a:t>
            </a:r>
            <a:endParaRPr sz="1800">
              <a:latin typeface="Roboto"/>
              <a:ea typeface="Roboto"/>
              <a:cs typeface="Roboto"/>
              <a:sym typeface="Roboto"/>
            </a:endParaRPr>
          </a:p>
          <a:p>
            <a:pPr indent="0" lvl="0" marL="0" rtl="0" algn="l">
              <a:lnSpc>
                <a:spcPct val="150000"/>
              </a:lnSpc>
              <a:spcBef>
                <a:spcPts val="0"/>
              </a:spcBef>
              <a:spcAft>
                <a:spcPts val="0"/>
              </a:spcAft>
              <a:buNone/>
            </a:pPr>
            <a:r>
              <a:rPr i="1" lang="en" sz="1800">
                <a:latin typeface="Roboto"/>
                <a:ea typeface="Roboto"/>
                <a:cs typeface="Roboto"/>
                <a:sym typeface="Roboto"/>
              </a:rPr>
              <a:t>Alvin Tan, Spyros Garyfallos, Lina Gurevich, Ross MacLean</a:t>
            </a:r>
            <a:endParaRPr i="1" sz="1800">
              <a:latin typeface="Roboto"/>
              <a:ea typeface="Roboto"/>
              <a:cs typeface="Roboto"/>
              <a:sym typeface="Roboto"/>
            </a:endParaRPr>
          </a:p>
          <a:p>
            <a:pPr indent="0" lvl="0" marL="0" rtl="0" algn="l">
              <a:lnSpc>
                <a:spcPct val="120000"/>
              </a:lnSpc>
              <a:spcBef>
                <a:spcPts val="0"/>
              </a:spcBef>
              <a:spcAft>
                <a:spcPts val="0"/>
              </a:spcAft>
              <a:buNone/>
            </a:pPr>
            <a:r>
              <a:rPr lang="en" sz="1800">
                <a:latin typeface="Roboto"/>
                <a:ea typeface="Roboto"/>
                <a:cs typeface="Roboto"/>
                <a:sym typeface="Roboto"/>
              </a:rPr>
              <a:t>For  </a:t>
            </a:r>
            <a:r>
              <a:rPr b="1" lang="en" sz="1800">
                <a:latin typeface="Roboto"/>
                <a:ea typeface="Roboto"/>
                <a:cs typeface="Roboto"/>
                <a:sym typeface="Roboto"/>
              </a:rPr>
              <a:t>US Department of Health and Human Services </a:t>
            </a:r>
            <a:endParaRPr b="1" sz="1800">
              <a:latin typeface="Roboto"/>
              <a:ea typeface="Roboto"/>
              <a:cs typeface="Roboto"/>
              <a:sym typeface="Roboto"/>
            </a:endParaRPr>
          </a:p>
          <a:p>
            <a:pPr indent="0" lvl="0" marL="0" rtl="0" algn="l">
              <a:lnSpc>
                <a:spcPct val="115000"/>
              </a:lnSpc>
              <a:spcBef>
                <a:spcPts val="0"/>
              </a:spcBef>
              <a:spcAft>
                <a:spcPts val="0"/>
              </a:spcAft>
              <a:buNone/>
            </a:pPr>
            <a:r>
              <a:t/>
            </a:r>
            <a:endParaRPr i="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a:p>
        </p:txBody>
      </p:sp>
      <p:sp>
        <p:nvSpPr>
          <p:cNvPr id="131" name="Google Shape;131;p17"/>
          <p:cNvSpPr txBox="1"/>
          <p:nvPr/>
        </p:nvSpPr>
        <p:spPr>
          <a:xfrm>
            <a:off x="6473850" y="78850"/>
            <a:ext cx="2338500" cy="446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800">
                <a:latin typeface="Roboto"/>
                <a:ea typeface="Roboto"/>
                <a:cs typeface="Roboto"/>
                <a:sym typeface="Roboto"/>
              </a:rPr>
              <a:t>November 14,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6"/>
          <p:cNvSpPr/>
          <p:nvPr/>
        </p:nvSpPr>
        <p:spPr>
          <a:xfrm>
            <a:off x="0" y="4"/>
            <a:ext cx="9144000" cy="78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Confounding bias</a:t>
            </a:r>
            <a:endParaRPr sz="3000">
              <a:solidFill>
                <a:srgbClr val="FFFFFF"/>
              </a:solidFill>
            </a:endParaRPr>
          </a:p>
        </p:txBody>
      </p:sp>
      <p:pic>
        <p:nvPicPr>
          <p:cNvPr id="198" name="Google Shape;198;p26"/>
          <p:cNvPicPr preferRelativeResize="0"/>
          <p:nvPr/>
        </p:nvPicPr>
        <p:blipFill>
          <a:blip r:embed="rId3">
            <a:alphaModFix/>
          </a:blip>
          <a:stretch>
            <a:fillRect/>
          </a:stretch>
        </p:blipFill>
        <p:spPr>
          <a:xfrm>
            <a:off x="1143000" y="1451421"/>
            <a:ext cx="6858000" cy="395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7"/>
          <p:cNvSpPr/>
          <p:nvPr/>
        </p:nvSpPr>
        <p:spPr>
          <a:xfrm>
            <a:off x="0" y="4"/>
            <a:ext cx="9144000" cy="78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Confounding bias example</a:t>
            </a:r>
            <a:endParaRPr sz="3000">
              <a:solidFill>
                <a:srgbClr val="FFFFFF"/>
              </a:solidFill>
            </a:endParaRPr>
          </a:p>
        </p:txBody>
      </p:sp>
      <p:pic>
        <p:nvPicPr>
          <p:cNvPr id="205" name="Google Shape;205;p27"/>
          <p:cNvPicPr preferRelativeResize="0"/>
          <p:nvPr/>
        </p:nvPicPr>
        <p:blipFill>
          <a:blip r:embed="rId3">
            <a:alphaModFix/>
          </a:blip>
          <a:stretch>
            <a:fillRect/>
          </a:stretch>
        </p:blipFill>
        <p:spPr>
          <a:xfrm>
            <a:off x="1335951" y="1451423"/>
            <a:ext cx="6472060" cy="3955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8"/>
          <p:cNvSpPr/>
          <p:nvPr/>
        </p:nvSpPr>
        <p:spPr>
          <a:xfrm>
            <a:off x="0" y="4"/>
            <a:ext cx="9144000" cy="788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Random Clinical Trials: Reproducibility Crisis</a:t>
            </a:r>
            <a:endParaRPr sz="3000">
              <a:solidFill>
                <a:srgbClr val="FFFFFF"/>
              </a:solidFill>
            </a:endParaRPr>
          </a:p>
        </p:txBody>
      </p:sp>
      <p:pic>
        <p:nvPicPr>
          <p:cNvPr id="212" name="Google Shape;212;p28"/>
          <p:cNvPicPr preferRelativeResize="0"/>
          <p:nvPr/>
        </p:nvPicPr>
        <p:blipFill>
          <a:blip r:embed="rId3">
            <a:alphaModFix/>
          </a:blip>
          <a:stretch>
            <a:fillRect/>
          </a:stretch>
        </p:blipFill>
        <p:spPr>
          <a:xfrm>
            <a:off x="3203050" y="1444825"/>
            <a:ext cx="5581701" cy="4740025"/>
          </a:xfrm>
          <a:prstGeom prst="rect">
            <a:avLst/>
          </a:prstGeom>
          <a:noFill/>
          <a:ln>
            <a:noFill/>
          </a:ln>
        </p:spPr>
      </p:pic>
      <p:pic>
        <p:nvPicPr>
          <p:cNvPr id="213" name="Google Shape;213;p28"/>
          <p:cNvPicPr preferRelativeResize="0"/>
          <p:nvPr/>
        </p:nvPicPr>
        <p:blipFill>
          <a:blip r:embed="rId4">
            <a:alphaModFix/>
          </a:blip>
          <a:stretch>
            <a:fillRect/>
          </a:stretch>
        </p:blipFill>
        <p:spPr>
          <a:xfrm>
            <a:off x="316575" y="2242288"/>
            <a:ext cx="2530825" cy="3145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7" name="Shape 217"/>
        <p:cNvGrpSpPr/>
        <p:nvPr/>
      </p:nvGrpSpPr>
      <p:grpSpPr>
        <a:xfrm>
          <a:off x="0" y="0"/>
          <a:ext cx="0" cy="0"/>
          <a:chOff x="0" y="0"/>
          <a:chExt cx="0" cy="0"/>
        </a:xfrm>
      </p:grpSpPr>
      <p:sp>
        <p:nvSpPr>
          <p:cNvPr id="218" name="Google Shape;218;p29"/>
          <p:cNvSpPr/>
          <p:nvPr/>
        </p:nvSpPr>
        <p:spPr>
          <a:xfrm>
            <a:off x="0" y="4"/>
            <a:ext cx="9144000" cy="788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Random Clinical Trials: High Costs</a:t>
            </a:r>
            <a:endParaRPr sz="3000">
              <a:solidFill>
                <a:srgbClr val="FFFFFF"/>
              </a:solidFill>
            </a:endParaRPr>
          </a:p>
        </p:txBody>
      </p:sp>
      <p:pic>
        <p:nvPicPr>
          <p:cNvPr id="220" name="Google Shape;220;p29"/>
          <p:cNvPicPr preferRelativeResize="0"/>
          <p:nvPr/>
        </p:nvPicPr>
        <p:blipFill>
          <a:blip r:embed="rId3">
            <a:alphaModFix/>
          </a:blip>
          <a:stretch>
            <a:fillRect/>
          </a:stretch>
        </p:blipFill>
        <p:spPr>
          <a:xfrm>
            <a:off x="2232912" y="1190450"/>
            <a:ext cx="4830575" cy="5194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0"/>
          <p:cNvSpPr/>
          <p:nvPr/>
        </p:nvSpPr>
        <p:spPr>
          <a:xfrm>
            <a:off x="0" y="4"/>
            <a:ext cx="9144000" cy="788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Existing Datasets = Cost-effective Research</a:t>
            </a:r>
            <a:endParaRPr sz="3000">
              <a:solidFill>
                <a:srgbClr val="FFFFFF"/>
              </a:solidFill>
            </a:endParaRPr>
          </a:p>
        </p:txBody>
      </p:sp>
      <p:pic>
        <p:nvPicPr>
          <p:cNvPr id="227" name="Google Shape;227;p30"/>
          <p:cNvPicPr preferRelativeResize="0"/>
          <p:nvPr/>
        </p:nvPicPr>
        <p:blipFill>
          <a:blip r:embed="rId3">
            <a:alphaModFix/>
          </a:blip>
          <a:stretch>
            <a:fillRect/>
          </a:stretch>
        </p:blipFill>
        <p:spPr>
          <a:xfrm>
            <a:off x="583651" y="2120000"/>
            <a:ext cx="7976700" cy="4325100"/>
          </a:xfrm>
          <a:prstGeom prst="rect">
            <a:avLst/>
          </a:prstGeom>
          <a:noFill/>
          <a:ln>
            <a:noFill/>
          </a:ln>
        </p:spPr>
      </p:pic>
      <p:pic>
        <p:nvPicPr>
          <p:cNvPr id="228" name="Google Shape;228;p30"/>
          <p:cNvPicPr preferRelativeResize="0"/>
          <p:nvPr/>
        </p:nvPicPr>
        <p:blipFill>
          <a:blip r:embed="rId4">
            <a:alphaModFix/>
          </a:blip>
          <a:stretch>
            <a:fillRect/>
          </a:stretch>
        </p:blipFill>
        <p:spPr>
          <a:xfrm>
            <a:off x="3571867" y="1218550"/>
            <a:ext cx="2000275" cy="1493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78D7D">
            <a:alpha val="68080"/>
          </a:srgbClr>
        </a:solidFill>
      </p:bgPr>
    </p:bg>
    <p:spTree>
      <p:nvGrpSpPr>
        <p:cNvPr id="232" name="Shape 232"/>
        <p:cNvGrpSpPr/>
        <p:nvPr/>
      </p:nvGrpSpPr>
      <p:grpSpPr>
        <a:xfrm>
          <a:off x="0" y="0"/>
          <a:ext cx="0" cy="0"/>
          <a:chOff x="0" y="0"/>
          <a:chExt cx="0" cy="0"/>
        </a:xfrm>
      </p:grpSpPr>
      <p:sp>
        <p:nvSpPr>
          <p:cNvPr id="233" name="Google Shape;233;p31"/>
          <p:cNvSpPr txBox="1"/>
          <p:nvPr>
            <p:ph idx="4294967295" type="body"/>
          </p:nvPr>
        </p:nvSpPr>
        <p:spPr>
          <a:xfrm>
            <a:off x="5174225" y="696300"/>
            <a:ext cx="3374400" cy="58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chemeClr val="lt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sp>
        <p:nvSpPr>
          <p:cNvPr id="234" name="Google Shape;234;p31"/>
          <p:cNvSpPr txBox="1"/>
          <p:nvPr>
            <p:ph type="title"/>
          </p:nvPr>
        </p:nvSpPr>
        <p:spPr>
          <a:xfrm>
            <a:off x="729450" y="1763278"/>
            <a:ext cx="7688400" cy="28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Controversy III: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Health data shall never be reused for research without explicit consent of the patients</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2"/>
          <p:cNvSpPr/>
          <p:nvPr/>
        </p:nvSpPr>
        <p:spPr>
          <a:xfrm>
            <a:off x="0" y="4"/>
            <a:ext cx="9144000" cy="78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Trust</a:t>
            </a:r>
            <a:endParaRPr sz="3000">
              <a:solidFill>
                <a:srgbClr val="FFFFFF"/>
              </a:solidFill>
            </a:endParaRPr>
          </a:p>
        </p:txBody>
      </p:sp>
      <p:pic>
        <p:nvPicPr>
          <p:cNvPr id="241" name="Google Shape;241;p32"/>
          <p:cNvPicPr preferRelativeResize="0"/>
          <p:nvPr/>
        </p:nvPicPr>
        <p:blipFill>
          <a:blip r:embed="rId3">
            <a:alphaModFix/>
          </a:blip>
          <a:stretch>
            <a:fillRect/>
          </a:stretch>
        </p:blipFill>
        <p:spPr>
          <a:xfrm>
            <a:off x="451627" y="1348501"/>
            <a:ext cx="8240750" cy="47895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3"/>
          <p:cNvSpPr/>
          <p:nvPr/>
        </p:nvSpPr>
        <p:spPr>
          <a:xfrm>
            <a:off x="0" y="4"/>
            <a:ext cx="9144000" cy="78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Social Licence for Research</a:t>
            </a:r>
            <a:endParaRPr sz="3000">
              <a:solidFill>
                <a:srgbClr val="FFFFFF"/>
              </a:solidFill>
            </a:endParaRPr>
          </a:p>
        </p:txBody>
      </p:sp>
      <p:pic>
        <p:nvPicPr>
          <p:cNvPr id="248" name="Google Shape;248;p33"/>
          <p:cNvPicPr preferRelativeResize="0"/>
          <p:nvPr/>
        </p:nvPicPr>
        <p:blipFill>
          <a:blip r:embed="rId3">
            <a:alphaModFix/>
          </a:blip>
          <a:stretch>
            <a:fillRect/>
          </a:stretch>
        </p:blipFill>
        <p:spPr>
          <a:xfrm>
            <a:off x="563613" y="876563"/>
            <a:ext cx="8258125" cy="5104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4"/>
          <p:cNvSpPr/>
          <p:nvPr/>
        </p:nvSpPr>
        <p:spPr>
          <a:xfrm>
            <a:off x="0" y="4"/>
            <a:ext cx="9144000" cy="788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Risks of Non-sharing Clinical Data</a:t>
            </a:r>
            <a:endParaRPr sz="3000">
              <a:solidFill>
                <a:srgbClr val="FFFFFF"/>
              </a:solidFill>
            </a:endParaRPr>
          </a:p>
        </p:txBody>
      </p:sp>
      <p:pic>
        <p:nvPicPr>
          <p:cNvPr id="255" name="Google Shape;255;p34"/>
          <p:cNvPicPr preferRelativeResize="0"/>
          <p:nvPr/>
        </p:nvPicPr>
        <p:blipFill>
          <a:blip r:embed="rId3">
            <a:alphaModFix/>
          </a:blip>
          <a:stretch>
            <a:fillRect/>
          </a:stretch>
        </p:blipFill>
        <p:spPr>
          <a:xfrm>
            <a:off x="5089776" y="1145750"/>
            <a:ext cx="3660949" cy="5352275"/>
          </a:xfrm>
          <a:prstGeom prst="rect">
            <a:avLst/>
          </a:prstGeom>
          <a:noFill/>
          <a:ln>
            <a:noFill/>
          </a:ln>
        </p:spPr>
      </p:pic>
      <p:pic>
        <p:nvPicPr>
          <p:cNvPr id="256" name="Google Shape;256;p34"/>
          <p:cNvPicPr preferRelativeResize="0"/>
          <p:nvPr/>
        </p:nvPicPr>
        <p:blipFill>
          <a:blip r:embed="rId4">
            <a:alphaModFix/>
          </a:blip>
          <a:stretch>
            <a:fillRect/>
          </a:stretch>
        </p:blipFill>
        <p:spPr>
          <a:xfrm>
            <a:off x="346425" y="2038304"/>
            <a:ext cx="4502813" cy="35671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5"/>
          <p:cNvSpPr/>
          <p:nvPr/>
        </p:nvSpPr>
        <p:spPr>
          <a:xfrm>
            <a:off x="0" y="4"/>
            <a:ext cx="9144000" cy="788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Patients Advocate for Data Sharing</a:t>
            </a:r>
            <a:endParaRPr sz="3000">
              <a:solidFill>
                <a:srgbClr val="FFFFFF"/>
              </a:solidFill>
            </a:endParaRPr>
          </a:p>
        </p:txBody>
      </p:sp>
      <p:sp>
        <p:nvSpPr>
          <p:cNvPr id="263" name="Google Shape;263;p35"/>
          <p:cNvSpPr txBox="1"/>
          <p:nvPr/>
        </p:nvSpPr>
        <p:spPr>
          <a:xfrm>
            <a:off x="1311300" y="1596000"/>
            <a:ext cx="3717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www.usemydata.org</a:t>
            </a:r>
            <a:endParaRPr sz="2400"/>
          </a:p>
        </p:txBody>
      </p:sp>
      <p:pic>
        <p:nvPicPr>
          <p:cNvPr id="264" name="Google Shape;264;p35"/>
          <p:cNvPicPr preferRelativeResize="0"/>
          <p:nvPr/>
        </p:nvPicPr>
        <p:blipFill>
          <a:blip r:embed="rId3">
            <a:alphaModFix/>
          </a:blip>
          <a:stretch>
            <a:fillRect/>
          </a:stretch>
        </p:blipFill>
        <p:spPr>
          <a:xfrm>
            <a:off x="346425" y="2259725"/>
            <a:ext cx="4823475" cy="1598225"/>
          </a:xfrm>
          <a:prstGeom prst="rect">
            <a:avLst/>
          </a:prstGeom>
          <a:noFill/>
          <a:ln>
            <a:noFill/>
          </a:ln>
        </p:spPr>
      </p:pic>
      <p:pic>
        <p:nvPicPr>
          <p:cNvPr id="265" name="Google Shape;265;p35"/>
          <p:cNvPicPr preferRelativeResize="0"/>
          <p:nvPr/>
        </p:nvPicPr>
        <p:blipFill>
          <a:blip r:embed="rId4">
            <a:alphaModFix/>
          </a:blip>
          <a:stretch>
            <a:fillRect/>
          </a:stretch>
        </p:blipFill>
        <p:spPr>
          <a:xfrm>
            <a:off x="3916625" y="4522725"/>
            <a:ext cx="4823475" cy="1919715"/>
          </a:xfrm>
          <a:prstGeom prst="rect">
            <a:avLst/>
          </a:prstGeom>
          <a:noFill/>
          <a:ln>
            <a:noFill/>
          </a:ln>
        </p:spPr>
      </p:pic>
      <p:sp>
        <p:nvSpPr>
          <p:cNvPr id="266" name="Google Shape;266;p35"/>
          <p:cNvSpPr txBox="1"/>
          <p:nvPr/>
        </p:nvSpPr>
        <p:spPr>
          <a:xfrm>
            <a:off x="4343400" y="4191975"/>
            <a:ext cx="3717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www.patientslikeme.com</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5" name="Shape 135"/>
        <p:cNvGrpSpPr/>
        <p:nvPr/>
      </p:nvGrpSpPr>
      <p:grpSpPr>
        <a:xfrm>
          <a:off x="0" y="0"/>
          <a:ext cx="0" cy="0"/>
          <a:chOff x="0" y="0"/>
          <a:chExt cx="0" cy="0"/>
        </a:xfrm>
      </p:grpSpPr>
      <p:sp>
        <p:nvSpPr>
          <p:cNvPr id="136" name="Google Shape;136;p18"/>
          <p:cNvSpPr txBox="1"/>
          <p:nvPr>
            <p:ph idx="4294967295" type="title"/>
          </p:nvPr>
        </p:nvSpPr>
        <p:spPr>
          <a:xfrm>
            <a:off x="566025" y="0"/>
            <a:ext cx="75015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Polarizing Perspectives</a:t>
            </a:r>
            <a:endParaRPr sz="3400"/>
          </a:p>
        </p:txBody>
      </p:sp>
      <p:sp>
        <p:nvSpPr>
          <p:cNvPr id="137" name="Google Shape;137;p18"/>
          <p:cNvSpPr txBox="1"/>
          <p:nvPr/>
        </p:nvSpPr>
        <p:spPr>
          <a:xfrm>
            <a:off x="566025" y="1235875"/>
            <a:ext cx="8266200" cy="523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t>Health data is abundant but reuse raises ethical questions.</a:t>
            </a:r>
            <a:endParaRPr sz="2000"/>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sz="2000"/>
              <a:t>Liberal</a:t>
            </a:r>
            <a:endParaRPr b="1" sz="2000"/>
          </a:p>
          <a:p>
            <a:pPr indent="-355600" lvl="0" marL="457200" rtl="0" algn="l">
              <a:lnSpc>
                <a:spcPct val="150000"/>
              </a:lnSpc>
              <a:spcBef>
                <a:spcPts val="0"/>
              </a:spcBef>
              <a:spcAft>
                <a:spcPts val="0"/>
              </a:spcAft>
              <a:buSzPts val="2000"/>
              <a:buChar char="●"/>
            </a:pPr>
            <a:r>
              <a:rPr lang="en" sz="2000"/>
              <a:t>Advances medical understanding.</a:t>
            </a:r>
            <a:endParaRPr sz="2000"/>
          </a:p>
          <a:p>
            <a:pPr indent="-355600" lvl="0" marL="457200" rtl="0" algn="l">
              <a:lnSpc>
                <a:spcPct val="150000"/>
              </a:lnSpc>
              <a:spcBef>
                <a:spcPts val="0"/>
              </a:spcBef>
              <a:spcAft>
                <a:spcPts val="0"/>
              </a:spcAft>
              <a:buSzPts val="2000"/>
              <a:buChar char="●"/>
            </a:pPr>
            <a:r>
              <a:rPr lang="en" sz="2000"/>
              <a:t>Superior to clinical trials.</a:t>
            </a:r>
            <a:endParaRPr sz="2000"/>
          </a:p>
          <a:p>
            <a:pPr indent="0" lvl="0" marL="0" rtl="0" algn="l">
              <a:lnSpc>
                <a:spcPct val="150000"/>
              </a:lnSpc>
              <a:spcBef>
                <a:spcPts val="0"/>
              </a:spcBef>
              <a:spcAft>
                <a:spcPts val="0"/>
              </a:spcAft>
              <a:buNone/>
            </a:pPr>
            <a:r>
              <a:t/>
            </a:r>
            <a:endParaRPr sz="2000"/>
          </a:p>
          <a:p>
            <a:pPr indent="0" lvl="0" marL="0" rtl="0" algn="l">
              <a:lnSpc>
                <a:spcPct val="150000"/>
              </a:lnSpc>
              <a:spcBef>
                <a:spcPts val="0"/>
              </a:spcBef>
              <a:spcAft>
                <a:spcPts val="0"/>
              </a:spcAft>
              <a:buNone/>
            </a:pPr>
            <a:r>
              <a:rPr b="1" lang="en" sz="2000"/>
              <a:t>Conservative</a:t>
            </a:r>
            <a:endParaRPr b="1" sz="2000"/>
          </a:p>
          <a:p>
            <a:pPr indent="-355600" lvl="0" marL="457200" rtl="0" algn="l">
              <a:lnSpc>
                <a:spcPct val="150000"/>
              </a:lnSpc>
              <a:spcBef>
                <a:spcPts val="0"/>
              </a:spcBef>
              <a:spcAft>
                <a:spcPts val="0"/>
              </a:spcAft>
              <a:buSzPts val="2000"/>
              <a:buChar char="●"/>
            </a:pPr>
            <a:r>
              <a:rPr lang="en" sz="2000"/>
              <a:t>Prone to misinterpretation.</a:t>
            </a:r>
            <a:endParaRPr sz="2000"/>
          </a:p>
          <a:p>
            <a:pPr indent="-355600" lvl="0" marL="457200" rtl="0" algn="l">
              <a:lnSpc>
                <a:spcPct val="150000"/>
              </a:lnSpc>
              <a:spcBef>
                <a:spcPts val="0"/>
              </a:spcBef>
              <a:spcAft>
                <a:spcPts val="0"/>
              </a:spcAft>
              <a:buSzPts val="2000"/>
              <a:buChar char="●"/>
            </a:pPr>
            <a:r>
              <a:rPr lang="en" sz="2000"/>
              <a:t>Detrimental to patient-doctor relationship.</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6"/>
          <p:cNvSpPr/>
          <p:nvPr/>
        </p:nvSpPr>
        <p:spPr>
          <a:xfrm>
            <a:off x="0" y="4"/>
            <a:ext cx="9144000" cy="788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High Costs of Obtaining Patients’ Consent</a:t>
            </a:r>
            <a:endParaRPr sz="3000">
              <a:solidFill>
                <a:srgbClr val="FFFFFF"/>
              </a:solidFill>
            </a:endParaRPr>
          </a:p>
        </p:txBody>
      </p:sp>
      <p:pic>
        <p:nvPicPr>
          <p:cNvPr id="273" name="Google Shape;273;p36"/>
          <p:cNvPicPr preferRelativeResize="0"/>
          <p:nvPr/>
        </p:nvPicPr>
        <p:blipFill>
          <a:blip r:embed="rId3">
            <a:alphaModFix/>
          </a:blip>
          <a:stretch>
            <a:fillRect/>
          </a:stretch>
        </p:blipFill>
        <p:spPr>
          <a:xfrm>
            <a:off x="3770575" y="2007274"/>
            <a:ext cx="5033150" cy="3362150"/>
          </a:xfrm>
          <a:prstGeom prst="rect">
            <a:avLst/>
          </a:prstGeom>
          <a:noFill/>
          <a:ln>
            <a:noFill/>
          </a:ln>
        </p:spPr>
      </p:pic>
      <p:sp>
        <p:nvSpPr>
          <p:cNvPr id="274" name="Google Shape;274;p36"/>
          <p:cNvSpPr txBox="1"/>
          <p:nvPr/>
        </p:nvSpPr>
        <p:spPr>
          <a:xfrm>
            <a:off x="446700" y="1642250"/>
            <a:ext cx="3205800" cy="4322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oboto"/>
              <a:buChar char="●"/>
            </a:pPr>
            <a:r>
              <a:rPr lang="en" sz="3000">
                <a:latin typeface="Roboto"/>
                <a:ea typeface="Roboto"/>
                <a:cs typeface="Roboto"/>
                <a:sym typeface="Roboto"/>
              </a:rPr>
              <a:t>Laborious</a:t>
            </a:r>
            <a:endParaRPr sz="3000">
              <a:latin typeface="Roboto"/>
              <a:ea typeface="Roboto"/>
              <a:cs typeface="Roboto"/>
              <a:sym typeface="Roboto"/>
            </a:endParaRPr>
          </a:p>
          <a:p>
            <a:pPr indent="0" lvl="0" marL="457200" rtl="0" algn="l">
              <a:spcBef>
                <a:spcPts val="0"/>
              </a:spcBef>
              <a:spcAft>
                <a:spcPts val="0"/>
              </a:spcAft>
              <a:buNone/>
            </a:pPr>
            <a:r>
              <a:t/>
            </a:r>
            <a:endParaRPr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n" sz="3000">
                <a:latin typeface="Roboto"/>
                <a:ea typeface="Roboto"/>
                <a:cs typeface="Roboto"/>
                <a:sym typeface="Roboto"/>
              </a:rPr>
              <a:t>Expensive</a:t>
            </a:r>
            <a:endParaRPr sz="3000">
              <a:latin typeface="Roboto"/>
              <a:ea typeface="Roboto"/>
              <a:cs typeface="Roboto"/>
              <a:sym typeface="Roboto"/>
            </a:endParaRPr>
          </a:p>
          <a:p>
            <a:pPr indent="0" lvl="0" marL="457200" rtl="0" algn="l">
              <a:spcBef>
                <a:spcPts val="0"/>
              </a:spcBef>
              <a:spcAft>
                <a:spcPts val="0"/>
              </a:spcAft>
              <a:buNone/>
            </a:pPr>
            <a:r>
              <a:t/>
            </a:r>
            <a:endParaRPr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n" sz="3000">
                <a:latin typeface="Roboto"/>
                <a:ea typeface="Roboto"/>
                <a:cs typeface="Roboto"/>
                <a:sym typeface="Roboto"/>
              </a:rPr>
              <a:t>Time Consuming</a:t>
            </a:r>
            <a:endParaRPr sz="3000">
              <a:latin typeface="Roboto"/>
              <a:ea typeface="Roboto"/>
              <a:cs typeface="Roboto"/>
              <a:sym typeface="Roboto"/>
            </a:endParaRPr>
          </a:p>
          <a:p>
            <a:pPr indent="0" lvl="0" marL="457200" rtl="0" algn="l">
              <a:spcBef>
                <a:spcPts val="0"/>
              </a:spcBef>
              <a:spcAft>
                <a:spcPts val="0"/>
              </a:spcAft>
              <a:buNone/>
            </a:pPr>
            <a:r>
              <a:t/>
            </a:r>
            <a:endParaRPr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n" sz="3000">
                <a:latin typeface="Roboto"/>
                <a:ea typeface="Roboto"/>
                <a:cs typeface="Roboto"/>
                <a:sym typeface="Roboto"/>
              </a:rPr>
              <a:t>Impossible for some patients</a:t>
            </a:r>
            <a:endParaRPr sz="30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7"/>
          <p:cNvSpPr/>
          <p:nvPr/>
        </p:nvSpPr>
        <p:spPr>
          <a:xfrm>
            <a:off x="0" y="4"/>
            <a:ext cx="9144000" cy="788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Solution for Reproducibility Crisis</a:t>
            </a:r>
            <a:endParaRPr sz="3000">
              <a:solidFill>
                <a:srgbClr val="FFFFFF"/>
              </a:solidFill>
            </a:endParaRPr>
          </a:p>
        </p:txBody>
      </p:sp>
      <p:pic>
        <p:nvPicPr>
          <p:cNvPr id="281" name="Google Shape;281;p37"/>
          <p:cNvPicPr preferRelativeResize="0"/>
          <p:nvPr/>
        </p:nvPicPr>
        <p:blipFill>
          <a:blip r:embed="rId3">
            <a:alphaModFix/>
          </a:blip>
          <a:stretch>
            <a:fillRect/>
          </a:stretch>
        </p:blipFill>
        <p:spPr>
          <a:xfrm>
            <a:off x="1843862" y="1177275"/>
            <a:ext cx="5697625" cy="526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285" name="Shape 285"/>
        <p:cNvGrpSpPr/>
        <p:nvPr/>
      </p:nvGrpSpPr>
      <p:grpSpPr>
        <a:xfrm>
          <a:off x="0" y="0"/>
          <a:ext cx="0" cy="0"/>
          <a:chOff x="0" y="0"/>
          <a:chExt cx="0" cy="0"/>
        </a:xfrm>
      </p:grpSpPr>
      <p:sp>
        <p:nvSpPr>
          <p:cNvPr id="286" name="Google Shape;286;p38"/>
          <p:cNvSpPr txBox="1"/>
          <p:nvPr>
            <p:ph type="title"/>
          </p:nvPr>
        </p:nvSpPr>
        <p:spPr>
          <a:xfrm>
            <a:off x="729450" y="1763278"/>
            <a:ext cx="7688400" cy="28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Third Way</a:t>
            </a:r>
            <a:r>
              <a:rPr lang="en"/>
              <a:t>: A compromise</a:t>
            </a:r>
            <a:endParaRPr/>
          </a:p>
          <a:p>
            <a:pPr indent="0" lvl="0" marL="0" rtl="0" algn="l">
              <a:spcBef>
                <a:spcPts val="0"/>
              </a:spcBef>
              <a:spcAft>
                <a:spcPts val="0"/>
              </a:spcAft>
              <a:buNone/>
            </a:pPr>
            <a:r>
              <a:t/>
            </a:r>
            <a:endParaRPr/>
          </a:p>
        </p:txBody>
      </p:sp>
      <p:sp>
        <p:nvSpPr>
          <p:cNvPr id="287" name="Google Shape;287;p38"/>
          <p:cNvSpPr/>
          <p:nvPr/>
        </p:nvSpPr>
        <p:spPr>
          <a:xfrm>
            <a:off x="0" y="4"/>
            <a:ext cx="9144000" cy="7884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txBox="1"/>
          <p:nvPr>
            <p:ph type="title"/>
          </p:nvPr>
        </p:nvSpPr>
        <p:spPr>
          <a:xfrm>
            <a:off x="346425" y="76200"/>
            <a:ext cx="8692500" cy="709500"/>
          </a:xfrm>
          <a:prstGeom prst="rect">
            <a:avLst/>
          </a:prstGeom>
          <a:solidFill>
            <a:srgbClr val="666666"/>
          </a:solidFill>
        </p:spPr>
        <p:txBody>
          <a:bodyPr anchorCtr="0" anchor="ctr" bIns="91425" lIns="91425" spcFirstLastPara="1" rIns="91425" wrap="square" tIns="91425">
            <a:noAutofit/>
          </a:bodyPr>
          <a:lstStyle/>
          <a:p>
            <a:pPr indent="0" lvl="0" marL="0" rtl="0" algn="l">
              <a:spcBef>
                <a:spcPts val="0"/>
              </a:spcBef>
              <a:spcAft>
                <a:spcPts val="0"/>
              </a:spcAft>
              <a:buNone/>
            </a:pPr>
            <a:r>
              <a:rPr lang="en"/>
              <a:t>De-identification of sensitive data</a:t>
            </a:r>
            <a:endParaRPr/>
          </a:p>
        </p:txBody>
      </p:sp>
      <p:pic>
        <p:nvPicPr>
          <p:cNvPr id="289" name="Google Shape;289;p38"/>
          <p:cNvPicPr preferRelativeResize="0"/>
          <p:nvPr/>
        </p:nvPicPr>
        <p:blipFill>
          <a:blip r:embed="rId3">
            <a:alphaModFix/>
          </a:blip>
          <a:stretch>
            <a:fillRect/>
          </a:stretch>
        </p:blipFill>
        <p:spPr>
          <a:xfrm>
            <a:off x="1258876" y="2571675"/>
            <a:ext cx="7158975" cy="4048832"/>
          </a:xfrm>
          <a:prstGeom prst="rect">
            <a:avLst/>
          </a:prstGeom>
          <a:noFill/>
          <a:ln>
            <a:noFill/>
          </a:ln>
          <a:effectLst>
            <a:outerShdw blurRad="871538"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9"/>
          <p:cNvSpPr/>
          <p:nvPr/>
        </p:nvSpPr>
        <p:spPr>
          <a:xfrm>
            <a:off x="0" y="4"/>
            <a:ext cx="9144000" cy="788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txBox="1"/>
          <p:nvPr>
            <p:ph idx="4294967295" type="title"/>
          </p:nvPr>
        </p:nvSpPr>
        <p:spPr>
          <a:xfrm>
            <a:off x="346425" y="0"/>
            <a:ext cx="8692500" cy="709500"/>
          </a:xfrm>
          <a:prstGeom prst="rect">
            <a:avLst/>
          </a:prstGeom>
          <a:solidFill>
            <a:srgbClr val="4A86E8"/>
          </a:solidFill>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Addressing the Controversies (I)</a:t>
            </a:r>
            <a:endParaRPr sz="3000">
              <a:solidFill>
                <a:srgbClr val="FFFFFF"/>
              </a:solidFill>
            </a:endParaRPr>
          </a:p>
        </p:txBody>
      </p:sp>
      <p:pic>
        <p:nvPicPr>
          <p:cNvPr id="296" name="Google Shape;296;p39"/>
          <p:cNvPicPr preferRelativeResize="0"/>
          <p:nvPr/>
        </p:nvPicPr>
        <p:blipFill>
          <a:blip r:embed="rId3">
            <a:alphaModFix/>
          </a:blip>
          <a:stretch>
            <a:fillRect/>
          </a:stretch>
        </p:blipFill>
        <p:spPr>
          <a:xfrm>
            <a:off x="529925" y="2821604"/>
            <a:ext cx="2047875" cy="1914525"/>
          </a:xfrm>
          <a:prstGeom prst="rect">
            <a:avLst/>
          </a:prstGeom>
          <a:noFill/>
          <a:ln>
            <a:noFill/>
          </a:ln>
        </p:spPr>
      </p:pic>
      <p:sp>
        <p:nvSpPr>
          <p:cNvPr id="297" name="Google Shape;297;p39"/>
          <p:cNvSpPr txBox="1"/>
          <p:nvPr/>
        </p:nvSpPr>
        <p:spPr>
          <a:xfrm>
            <a:off x="3062925" y="2191100"/>
            <a:ext cx="5976000" cy="2327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oboto"/>
              <a:buChar char="●"/>
            </a:pPr>
            <a:r>
              <a:rPr b="1" lang="en" sz="3000">
                <a:latin typeface="Roboto"/>
                <a:ea typeface="Roboto"/>
                <a:cs typeface="Roboto"/>
                <a:sym typeface="Roboto"/>
              </a:rPr>
              <a:t>Fitness of routine data for research</a:t>
            </a:r>
            <a:endParaRPr b="1"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n" sz="3000">
                <a:latin typeface="Roboto"/>
                <a:ea typeface="Roboto"/>
                <a:cs typeface="Roboto"/>
                <a:sym typeface="Roboto"/>
              </a:rPr>
              <a:t>Imprecise data outside context</a:t>
            </a:r>
            <a:endParaRPr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n" sz="3000">
                <a:latin typeface="Roboto"/>
                <a:ea typeface="Roboto"/>
                <a:cs typeface="Roboto"/>
                <a:sym typeface="Roboto"/>
              </a:rPr>
              <a:t>Misinterpretation</a:t>
            </a:r>
            <a:endParaRPr sz="3000">
              <a:latin typeface="Roboto"/>
              <a:ea typeface="Roboto"/>
              <a:cs typeface="Roboto"/>
              <a:sym typeface="Roboto"/>
            </a:endParaRPr>
          </a:p>
          <a:p>
            <a:pPr indent="0" lvl="0" marL="457200" rtl="0" algn="l">
              <a:spcBef>
                <a:spcPts val="0"/>
              </a:spcBef>
              <a:spcAft>
                <a:spcPts val="0"/>
              </a:spcAft>
              <a:buNone/>
            </a:pPr>
            <a:r>
              <a:t/>
            </a:r>
            <a:endParaRPr sz="3000">
              <a:latin typeface="Roboto"/>
              <a:ea typeface="Roboto"/>
              <a:cs typeface="Roboto"/>
              <a:sym typeface="Roboto"/>
            </a:endParaRPr>
          </a:p>
        </p:txBody>
      </p:sp>
      <p:sp>
        <p:nvSpPr>
          <p:cNvPr id="298" name="Google Shape;298;p39"/>
          <p:cNvSpPr txBox="1"/>
          <p:nvPr/>
        </p:nvSpPr>
        <p:spPr>
          <a:xfrm>
            <a:off x="3062925" y="4518493"/>
            <a:ext cx="5976000" cy="1274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oboto"/>
              <a:buChar char="○"/>
            </a:pPr>
            <a:r>
              <a:rPr lang="en" sz="3000">
                <a:latin typeface="Roboto"/>
                <a:ea typeface="Roboto"/>
                <a:cs typeface="Roboto"/>
                <a:sym typeface="Roboto"/>
              </a:rPr>
              <a:t>Not ethical issue; let data scientists decide</a:t>
            </a:r>
            <a:endParaRPr sz="30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0"/>
          <p:cNvSpPr/>
          <p:nvPr/>
        </p:nvSpPr>
        <p:spPr>
          <a:xfrm>
            <a:off x="0" y="4"/>
            <a:ext cx="9144000" cy="788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0"/>
          <p:cNvSpPr txBox="1"/>
          <p:nvPr>
            <p:ph idx="4294967295" type="title"/>
          </p:nvPr>
        </p:nvSpPr>
        <p:spPr>
          <a:xfrm>
            <a:off x="346425" y="0"/>
            <a:ext cx="8692500" cy="709500"/>
          </a:xfrm>
          <a:prstGeom prst="rect">
            <a:avLst/>
          </a:prstGeom>
          <a:solidFill>
            <a:srgbClr val="4A86E8"/>
          </a:solidFill>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Addressing the Controversies (II)</a:t>
            </a:r>
            <a:endParaRPr sz="3000">
              <a:solidFill>
                <a:srgbClr val="FFFFFF"/>
              </a:solidFill>
            </a:endParaRPr>
          </a:p>
        </p:txBody>
      </p:sp>
      <p:pic>
        <p:nvPicPr>
          <p:cNvPr id="305" name="Google Shape;305;p40"/>
          <p:cNvPicPr preferRelativeResize="0"/>
          <p:nvPr/>
        </p:nvPicPr>
        <p:blipFill>
          <a:blip r:embed="rId3">
            <a:alphaModFix/>
          </a:blip>
          <a:stretch>
            <a:fillRect/>
          </a:stretch>
        </p:blipFill>
        <p:spPr>
          <a:xfrm>
            <a:off x="529925" y="2821604"/>
            <a:ext cx="2047875" cy="1914525"/>
          </a:xfrm>
          <a:prstGeom prst="rect">
            <a:avLst/>
          </a:prstGeom>
          <a:noFill/>
          <a:ln>
            <a:noFill/>
          </a:ln>
        </p:spPr>
      </p:pic>
      <p:sp>
        <p:nvSpPr>
          <p:cNvPr id="306" name="Google Shape;306;p40"/>
          <p:cNvSpPr txBox="1"/>
          <p:nvPr/>
        </p:nvSpPr>
        <p:spPr>
          <a:xfrm>
            <a:off x="3062925" y="2191100"/>
            <a:ext cx="5976000" cy="2327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oboto"/>
              <a:buChar char="●"/>
            </a:pPr>
            <a:r>
              <a:rPr b="1" lang="en" sz="3000">
                <a:latin typeface="Roboto"/>
                <a:ea typeface="Roboto"/>
                <a:cs typeface="Roboto"/>
                <a:sym typeface="Roboto"/>
              </a:rPr>
              <a:t>Big data to answer everything at the cost of understanding causality</a:t>
            </a:r>
            <a:endParaRPr b="1"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n" sz="3000">
                <a:latin typeface="Roboto"/>
                <a:ea typeface="Roboto"/>
                <a:cs typeface="Roboto"/>
                <a:sym typeface="Roboto"/>
              </a:rPr>
              <a:t>Analytical versus probabilistic</a:t>
            </a:r>
            <a:endParaRPr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n" sz="3000">
                <a:latin typeface="Roboto"/>
                <a:ea typeface="Roboto"/>
                <a:cs typeface="Roboto"/>
                <a:sym typeface="Roboto"/>
              </a:rPr>
              <a:t>Inductive versus deductive</a:t>
            </a:r>
            <a:endParaRPr sz="3000">
              <a:latin typeface="Roboto"/>
              <a:ea typeface="Roboto"/>
              <a:cs typeface="Roboto"/>
              <a:sym typeface="Roboto"/>
            </a:endParaRPr>
          </a:p>
          <a:p>
            <a:pPr indent="0" lvl="0" marL="457200" rtl="0" algn="l">
              <a:spcBef>
                <a:spcPts val="0"/>
              </a:spcBef>
              <a:spcAft>
                <a:spcPts val="0"/>
              </a:spcAft>
              <a:buNone/>
            </a:pPr>
            <a:r>
              <a:t/>
            </a:r>
            <a:endParaRPr sz="3000">
              <a:latin typeface="Roboto"/>
              <a:ea typeface="Roboto"/>
              <a:cs typeface="Roboto"/>
              <a:sym typeface="Roboto"/>
            </a:endParaRPr>
          </a:p>
        </p:txBody>
      </p:sp>
      <p:sp>
        <p:nvSpPr>
          <p:cNvPr id="307" name="Google Shape;307;p40"/>
          <p:cNvSpPr txBox="1"/>
          <p:nvPr/>
        </p:nvSpPr>
        <p:spPr>
          <a:xfrm>
            <a:off x="3062925" y="4975693"/>
            <a:ext cx="5976000" cy="1274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oboto"/>
              <a:buChar char="○"/>
            </a:pPr>
            <a:r>
              <a:rPr lang="en" sz="3000">
                <a:latin typeface="Roboto"/>
                <a:ea typeface="Roboto"/>
                <a:cs typeface="Roboto"/>
                <a:sym typeface="Roboto"/>
              </a:rPr>
              <a:t>Not an issue unique to this field; let data scientists rationalize</a:t>
            </a:r>
            <a:endParaRPr sz="30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1"/>
          <p:cNvSpPr/>
          <p:nvPr/>
        </p:nvSpPr>
        <p:spPr>
          <a:xfrm>
            <a:off x="0" y="4"/>
            <a:ext cx="9144000" cy="788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txBox="1"/>
          <p:nvPr>
            <p:ph idx="4294967295" type="title"/>
          </p:nvPr>
        </p:nvSpPr>
        <p:spPr>
          <a:xfrm>
            <a:off x="346425" y="0"/>
            <a:ext cx="8692500" cy="709500"/>
          </a:xfrm>
          <a:prstGeom prst="rect">
            <a:avLst/>
          </a:prstGeom>
          <a:solidFill>
            <a:srgbClr val="4A86E8"/>
          </a:solidFill>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Addressing the Controversies (III)</a:t>
            </a:r>
            <a:endParaRPr sz="3000">
              <a:solidFill>
                <a:srgbClr val="FFFFFF"/>
              </a:solidFill>
            </a:endParaRPr>
          </a:p>
        </p:txBody>
      </p:sp>
      <p:pic>
        <p:nvPicPr>
          <p:cNvPr id="314" name="Google Shape;314;p41"/>
          <p:cNvPicPr preferRelativeResize="0"/>
          <p:nvPr/>
        </p:nvPicPr>
        <p:blipFill>
          <a:blip r:embed="rId3">
            <a:alphaModFix/>
          </a:blip>
          <a:stretch>
            <a:fillRect/>
          </a:stretch>
        </p:blipFill>
        <p:spPr>
          <a:xfrm>
            <a:off x="529925" y="2821604"/>
            <a:ext cx="2047875" cy="1914525"/>
          </a:xfrm>
          <a:prstGeom prst="rect">
            <a:avLst/>
          </a:prstGeom>
          <a:noFill/>
          <a:ln>
            <a:noFill/>
          </a:ln>
        </p:spPr>
      </p:pic>
      <p:sp>
        <p:nvSpPr>
          <p:cNvPr id="315" name="Google Shape;315;p41"/>
          <p:cNvSpPr txBox="1"/>
          <p:nvPr/>
        </p:nvSpPr>
        <p:spPr>
          <a:xfrm>
            <a:off x="3062925" y="2191100"/>
            <a:ext cx="5976000" cy="2327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oboto"/>
              <a:buChar char="●"/>
            </a:pPr>
            <a:r>
              <a:rPr b="1" lang="en" sz="3000">
                <a:latin typeface="Roboto"/>
                <a:ea typeface="Roboto"/>
                <a:cs typeface="Roboto"/>
                <a:sym typeface="Roboto"/>
              </a:rPr>
              <a:t>Privacy breaches</a:t>
            </a:r>
            <a:endParaRPr b="1"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n" sz="3000">
                <a:latin typeface="Roboto"/>
                <a:ea typeface="Roboto"/>
                <a:cs typeface="Roboto"/>
                <a:sym typeface="Roboto"/>
              </a:rPr>
              <a:t>Ethically wrong to share patient-doctor consultation notes</a:t>
            </a:r>
            <a:endParaRPr sz="3000">
              <a:latin typeface="Roboto"/>
              <a:ea typeface="Roboto"/>
              <a:cs typeface="Roboto"/>
              <a:sym typeface="Roboto"/>
            </a:endParaRPr>
          </a:p>
          <a:p>
            <a:pPr indent="0" lvl="0" marL="457200" rtl="0" algn="l">
              <a:spcBef>
                <a:spcPts val="0"/>
              </a:spcBef>
              <a:spcAft>
                <a:spcPts val="0"/>
              </a:spcAft>
              <a:buNone/>
            </a:pPr>
            <a:r>
              <a:t/>
            </a:r>
            <a:endParaRPr sz="3000">
              <a:latin typeface="Roboto"/>
              <a:ea typeface="Roboto"/>
              <a:cs typeface="Roboto"/>
              <a:sym typeface="Roboto"/>
            </a:endParaRPr>
          </a:p>
          <a:p>
            <a:pPr indent="0" lvl="0" marL="457200" rtl="0" algn="l">
              <a:spcBef>
                <a:spcPts val="0"/>
              </a:spcBef>
              <a:spcAft>
                <a:spcPts val="0"/>
              </a:spcAft>
              <a:buNone/>
            </a:pPr>
            <a:r>
              <a:t/>
            </a:r>
            <a:endParaRPr sz="3000">
              <a:latin typeface="Roboto"/>
              <a:ea typeface="Roboto"/>
              <a:cs typeface="Roboto"/>
              <a:sym typeface="Roboto"/>
            </a:endParaRPr>
          </a:p>
        </p:txBody>
      </p:sp>
      <p:sp>
        <p:nvSpPr>
          <p:cNvPr id="316" name="Google Shape;316;p41"/>
          <p:cNvSpPr txBox="1"/>
          <p:nvPr/>
        </p:nvSpPr>
        <p:spPr>
          <a:xfrm>
            <a:off x="3062925" y="4518493"/>
            <a:ext cx="5976000" cy="1274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oboto"/>
              <a:buChar char="○"/>
            </a:pPr>
            <a:r>
              <a:rPr lang="en" sz="3000">
                <a:latin typeface="Roboto"/>
                <a:ea typeface="Roboto"/>
                <a:cs typeface="Roboto"/>
                <a:sym typeface="Roboto"/>
              </a:rPr>
              <a:t>Anonymize data</a:t>
            </a:r>
            <a:r>
              <a:rPr lang="en" sz="3000">
                <a:latin typeface="Roboto"/>
                <a:ea typeface="Roboto"/>
                <a:cs typeface="Roboto"/>
                <a:sym typeface="Roboto"/>
              </a:rPr>
              <a:t>; let data scientists use pattern recognition </a:t>
            </a:r>
            <a:r>
              <a:rPr lang="en" sz="3000">
                <a:latin typeface="Roboto"/>
                <a:ea typeface="Roboto"/>
                <a:cs typeface="Roboto"/>
                <a:sym typeface="Roboto"/>
              </a:rPr>
              <a:t>techniques</a:t>
            </a:r>
            <a:endParaRPr sz="30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2"/>
          <p:cNvSpPr/>
          <p:nvPr/>
        </p:nvSpPr>
        <p:spPr>
          <a:xfrm>
            <a:off x="0" y="4"/>
            <a:ext cx="9144000" cy="788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2"/>
          <p:cNvSpPr txBox="1"/>
          <p:nvPr>
            <p:ph idx="4294967295" type="title"/>
          </p:nvPr>
        </p:nvSpPr>
        <p:spPr>
          <a:xfrm>
            <a:off x="346425" y="0"/>
            <a:ext cx="8692500" cy="709500"/>
          </a:xfrm>
          <a:prstGeom prst="rect">
            <a:avLst/>
          </a:prstGeom>
          <a:solidFill>
            <a:srgbClr val="4A86E8"/>
          </a:solidFill>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Side benefit of anonymity and confidentiality</a:t>
            </a:r>
            <a:endParaRPr sz="3000">
              <a:solidFill>
                <a:srgbClr val="FFFFFF"/>
              </a:solidFill>
            </a:endParaRPr>
          </a:p>
        </p:txBody>
      </p:sp>
      <p:sp>
        <p:nvSpPr>
          <p:cNvPr id="323" name="Google Shape;323;p42"/>
          <p:cNvSpPr txBox="1"/>
          <p:nvPr/>
        </p:nvSpPr>
        <p:spPr>
          <a:xfrm>
            <a:off x="1584000" y="4046600"/>
            <a:ext cx="5976000" cy="2327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oboto"/>
              <a:buChar char="●"/>
            </a:pPr>
            <a:r>
              <a:rPr b="1" lang="en" sz="3000">
                <a:latin typeface="Roboto"/>
                <a:ea typeface="Roboto"/>
                <a:cs typeface="Roboto"/>
                <a:sym typeface="Roboto"/>
              </a:rPr>
              <a:t>Redact subject origin</a:t>
            </a:r>
            <a:endParaRPr b="1" sz="3000">
              <a:latin typeface="Roboto"/>
              <a:ea typeface="Roboto"/>
              <a:cs typeface="Roboto"/>
              <a:sym typeface="Roboto"/>
            </a:endParaRPr>
          </a:p>
          <a:p>
            <a:pPr indent="-419100" lvl="0" marL="457200" rtl="0" algn="l">
              <a:spcBef>
                <a:spcPts val="0"/>
              </a:spcBef>
              <a:spcAft>
                <a:spcPts val="0"/>
              </a:spcAft>
              <a:buSzPts val="3000"/>
              <a:buFont typeface="Roboto"/>
              <a:buChar char="●"/>
            </a:pPr>
            <a:r>
              <a:rPr lang="en" sz="3000">
                <a:latin typeface="Roboto"/>
                <a:ea typeface="Roboto"/>
                <a:cs typeface="Roboto"/>
                <a:sym typeface="Roboto"/>
              </a:rPr>
              <a:t>Eliminate fallacies</a:t>
            </a:r>
            <a:endParaRPr sz="3000">
              <a:latin typeface="Roboto"/>
              <a:ea typeface="Roboto"/>
              <a:cs typeface="Roboto"/>
              <a:sym typeface="Roboto"/>
            </a:endParaRPr>
          </a:p>
          <a:p>
            <a:pPr indent="0" lvl="0" marL="457200" rtl="0" algn="l">
              <a:spcBef>
                <a:spcPts val="0"/>
              </a:spcBef>
              <a:spcAft>
                <a:spcPts val="0"/>
              </a:spcAft>
              <a:buNone/>
            </a:pPr>
            <a:r>
              <a:t/>
            </a:r>
            <a:endParaRPr sz="3000">
              <a:latin typeface="Roboto"/>
              <a:ea typeface="Roboto"/>
              <a:cs typeface="Roboto"/>
              <a:sym typeface="Roboto"/>
            </a:endParaRPr>
          </a:p>
          <a:p>
            <a:pPr indent="0" lvl="0" marL="457200" rtl="0" algn="l">
              <a:spcBef>
                <a:spcPts val="0"/>
              </a:spcBef>
              <a:spcAft>
                <a:spcPts val="0"/>
              </a:spcAft>
              <a:buNone/>
            </a:pPr>
            <a:r>
              <a:t/>
            </a:r>
            <a:endParaRPr sz="3000">
              <a:latin typeface="Roboto"/>
              <a:ea typeface="Roboto"/>
              <a:cs typeface="Roboto"/>
              <a:sym typeface="Roboto"/>
            </a:endParaRPr>
          </a:p>
        </p:txBody>
      </p:sp>
      <p:sp>
        <p:nvSpPr>
          <p:cNvPr id="324" name="Google Shape;324;p42"/>
          <p:cNvSpPr txBox="1"/>
          <p:nvPr/>
        </p:nvSpPr>
        <p:spPr>
          <a:xfrm>
            <a:off x="1584000" y="5542418"/>
            <a:ext cx="5976000" cy="1274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oboto"/>
              <a:buChar char="○"/>
            </a:pPr>
            <a:r>
              <a:rPr lang="en" sz="3000">
                <a:latin typeface="Roboto"/>
                <a:ea typeface="Roboto"/>
                <a:cs typeface="Roboto"/>
                <a:sym typeface="Roboto"/>
              </a:rPr>
              <a:t>Improve research accuracy</a:t>
            </a:r>
            <a:endParaRPr sz="3000">
              <a:latin typeface="Roboto"/>
              <a:ea typeface="Roboto"/>
              <a:cs typeface="Roboto"/>
              <a:sym typeface="Roboto"/>
            </a:endParaRPr>
          </a:p>
        </p:txBody>
      </p:sp>
      <p:pic>
        <p:nvPicPr>
          <p:cNvPr id="325" name="Google Shape;325;p42"/>
          <p:cNvPicPr preferRelativeResize="0"/>
          <p:nvPr/>
        </p:nvPicPr>
        <p:blipFill>
          <a:blip r:embed="rId3">
            <a:alphaModFix/>
          </a:blip>
          <a:stretch>
            <a:fillRect/>
          </a:stretch>
        </p:blipFill>
        <p:spPr>
          <a:xfrm>
            <a:off x="660350" y="1253799"/>
            <a:ext cx="7823290" cy="2327400"/>
          </a:xfrm>
          <a:prstGeom prst="rect">
            <a:avLst/>
          </a:prstGeom>
          <a:noFill/>
          <a:ln>
            <a:noFill/>
          </a:ln>
          <a:effectLst>
            <a:outerShdw blurRad="700088"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9" name="Shape 329"/>
        <p:cNvGrpSpPr/>
        <p:nvPr/>
      </p:nvGrpSpPr>
      <p:grpSpPr>
        <a:xfrm>
          <a:off x="0" y="0"/>
          <a:ext cx="0" cy="0"/>
          <a:chOff x="0" y="0"/>
          <a:chExt cx="0" cy="0"/>
        </a:xfrm>
      </p:grpSpPr>
      <p:sp>
        <p:nvSpPr>
          <p:cNvPr id="330" name="Google Shape;330;p43"/>
          <p:cNvSpPr txBox="1"/>
          <p:nvPr>
            <p:ph idx="4294967295" type="title"/>
          </p:nvPr>
        </p:nvSpPr>
        <p:spPr>
          <a:xfrm>
            <a:off x="566025" y="0"/>
            <a:ext cx="75015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Third Way is The Best Way</a:t>
            </a:r>
            <a:endParaRPr sz="3400"/>
          </a:p>
        </p:txBody>
      </p:sp>
      <p:sp>
        <p:nvSpPr>
          <p:cNvPr id="331" name="Google Shape;331;p43"/>
          <p:cNvSpPr txBox="1"/>
          <p:nvPr/>
        </p:nvSpPr>
        <p:spPr>
          <a:xfrm>
            <a:off x="566025" y="1522725"/>
            <a:ext cx="7980000" cy="331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t>A synergy of perspectives will yield the most robust solution.</a:t>
            </a:r>
            <a:endParaRPr sz="2000"/>
          </a:p>
          <a:p>
            <a:pPr indent="0" lvl="0" marL="0" rtl="0" algn="l">
              <a:lnSpc>
                <a:spcPct val="150000"/>
              </a:lnSpc>
              <a:spcBef>
                <a:spcPts val="0"/>
              </a:spcBef>
              <a:spcAft>
                <a:spcPts val="0"/>
              </a:spcAft>
              <a:buNone/>
            </a:pPr>
            <a:r>
              <a:t/>
            </a:r>
            <a:endParaRPr sz="2000"/>
          </a:p>
          <a:p>
            <a:pPr indent="0" lvl="0" marL="0" rtl="0" algn="l">
              <a:lnSpc>
                <a:spcPct val="200000"/>
              </a:lnSpc>
              <a:spcBef>
                <a:spcPts val="0"/>
              </a:spcBef>
              <a:spcAft>
                <a:spcPts val="0"/>
              </a:spcAft>
              <a:buNone/>
            </a:pPr>
            <a:r>
              <a:rPr lang="en" sz="2000"/>
              <a:t>The Third Way offers such compromise:</a:t>
            </a:r>
            <a:endParaRPr sz="2000"/>
          </a:p>
          <a:p>
            <a:pPr indent="-355600" lvl="0" marL="457200" rtl="0" algn="l">
              <a:lnSpc>
                <a:spcPct val="200000"/>
              </a:lnSpc>
              <a:spcBef>
                <a:spcPts val="0"/>
              </a:spcBef>
              <a:spcAft>
                <a:spcPts val="0"/>
              </a:spcAft>
              <a:buSzPts val="2000"/>
              <a:buChar char="●"/>
            </a:pPr>
            <a:r>
              <a:rPr lang="en" sz="2000"/>
              <a:t>Entrust data scientists to determine suitability.</a:t>
            </a:r>
            <a:endParaRPr sz="2000"/>
          </a:p>
          <a:p>
            <a:pPr indent="-355600" lvl="0" marL="457200" rtl="0" algn="l">
              <a:lnSpc>
                <a:spcPct val="200000"/>
              </a:lnSpc>
              <a:spcBef>
                <a:spcPts val="0"/>
              </a:spcBef>
              <a:spcAft>
                <a:spcPts val="0"/>
              </a:spcAft>
              <a:buSzPts val="2000"/>
              <a:buChar char="●"/>
            </a:pPr>
            <a:r>
              <a:rPr lang="en" sz="2000"/>
              <a:t>Anonymized research datasets.</a:t>
            </a:r>
            <a:endParaRPr sz="2000"/>
          </a:p>
        </p:txBody>
      </p:sp>
      <p:pic>
        <p:nvPicPr>
          <p:cNvPr id="332" name="Google Shape;332;p43"/>
          <p:cNvPicPr preferRelativeResize="0"/>
          <p:nvPr/>
        </p:nvPicPr>
        <p:blipFill>
          <a:blip r:embed="rId3">
            <a:alphaModFix/>
          </a:blip>
          <a:stretch>
            <a:fillRect/>
          </a:stretch>
        </p:blipFill>
        <p:spPr>
          <a:xfrm>
            <a:off x="6584300" y="4396025"/>
            <a:ext cx="2288125" cy="2279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4"/>
          <p:cNvSpPr txBox="1"/>
          <p:nvPr>
            <p:ph idx="4294967295" type="title"/>
          </p:nvPr>
        </p:nvSpPr>
        <p:spPr>
          <a:xfrm>
            <a:off x="149525" y="-2625"/>
            <a:ext cx="30234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References</a:t>
            </a:r>
            <a:endParaRPr sz="3400"/>
          </a:p>
        </p:txBody>
      </p:sp>
      <p:sp>
        <p:nvSpPr>
          <p:cNvPr id="338" name="Google Shape;338;p44"/>
          <p:cNvSpPr txBox="1"/>
          <p:nvPr/>
        </p:nvSpPr>
        <p:spPr>
          <a:xfrm>
            <a:off x="313025" y="967525"/>
            <a:ext cx="8579700" cy="55860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Lato"/>
              <a:buChar char="●"/>
            </a:pPr>
            <a:r>
              <a:rPr lang="en" sz="1600" u="sng">
                <a:solidFill>
                  <a:schemeClr val="accent5"/>
                </a:solidFill>
                <a:latin typeface="Lato"/>
                <a:ea typeface="Lato"/>
                <a:cs typeface="Lato"/>
                <a:sym typeface="Lato"/>
                <a:hlinkClick r:id="rId3"/>
              </a:rPr>
              <a:t>https://link.springer.com/article/10.1007/s41060-018-0109-y#Sec2</a:t>
            </a:r>
            <a:endParaRPr/>
          </a:p>
          <a:p>
            <a:pPr indent="-330200" lvl="0" marL="457200" rtl="0" algn="l">
              <a:lnSpc>
                <a:spcPct val="150000"/>
              </a:lnSpc>
              <a:spcBef>
                <a:spcPts val="0"/>
              </a:spcBef>
              <a:spcAft>
                <a:spcPts val="0"/>
              </a:spcAft>
              <a:buSzPts val="1600"/>
              <a:buFont typeface="Lato"/>
              <a:buChar char="●"/>
            </a:pPr>
            <a:r>
              <a:rPr lang="en" sz="1600" u="sng">
                <a:solidFill>
                  <a:schemeClr val="accent5"/>
                </a:solidFill>
                <a:latin typeface="Lato"/>
                <a:ea typeface="Lato"/>
                <a:cs typeface="Lato"/>
                <a:sym typeface="Lato"/>
                <a:hlinkClick r:id="rId4"/>
              </a:rPr>
              <a:t>https://sites.google.com/site/andreakeportfolio/practicum-4-and-5/healthcare-delivery</a:t>
            </a:r>
            <a:endParaRPr sz="1600"/>
          </a:p>
          <a:p>
            <a:pPr indent="-342900" lvl="0" marL="457200" rtl="0" algn="l">
              <a:lnSpc>
                <a:spcPct val="150000"/>
              </a:lnSpc>
              <a:spcBef>
                <a:spcPts val="0"/>
              </a:spcBef>
              <a:spcAft>
                <a:spcPts val="0"/>
              </a:spcAft>
              <a:buSzPts val="1800"/>
              <a:buChar char="●"/>
            </a:pPr>
            <a:r>
              <a:rPr lang="en" sz="1600" u="sng">
                <a:solidFill>
                  <a:schemeClr val="hlink"/>
                </a:solidFill>
                <a:latin typeface="Lato"/>
                <a:ea typeface="Lato"/>
                <a:cs typeface="Lato"/>
                <a:sym typeface="Lato"/>
                <a:hlinkClick r:id="rId5"/>
              </a:rPr>
              <a:t>https://www.medgadget.com/2018/04/big-data-in-healthcare-market-value-share-of-20-69-with-cerner-co-cognizant-dell-philips-siemens-and-business-forecast-to-2022.html</a:t>
            </a:r>
            <a:endParaRPr sz="1600"/>
          </a:p>
          <a:p>
            <a:pPr indent="-330200" lvl="0" marL="457200" rtl="0" algn="l">
              <a:lnSpc>
                <a:spcPct val="150000"/>
              </a:lnSpc>
              <a:spcBef>
                <a:spcPts val="0"/>
              </a:spcBef>
              <a:spcAft>
                <a:spcPts val="0"/>
              </a:spcAft>
              <a:buSzPts val="1600"/>
              <a:buChar char="●"/>
            </a:pPr>
            <a:r>
              <a:rPr lang="en" sz="1600" u="sng">
                <a:solidFill>
                  <a:schemeClr val="hlink"/>
                </a:solidFill>
                <a:hlinkClick r:id="rId6"/>
              </a:rPr>
              <a:t>https://www.cbinsights.com/research/clinical-trials-ai-tech-disruption/</a:t>
            </a:r>
            <a:endParaRPr sz="1600"/>
          </a:p>
          <a:p>
            <a:pPr indent="-330200" lvl="0" marL="457200" rtl="0" algn="l">
              <a:lnSpc>
                <a:spcPct val="150000"/>
              </a:lnSpc>
              <a:spcBef>
                <a:spcPts val="0"/>
              </a:spcBef>
              <a:spcAft>
                <a:spcPts val="0"/>
              </a:spcAft>
              <a:buSzPts val="1600"/>
              <a:buFont typeface="Lato"/>
              <a:buChar char="●"/>
            </a:pPr>
            <a:r>
              <a:rPr lang="en" sz="1600" u="sng">
                <a:solidFill>
                  <a:schemeClr val="hlink"/>
                </a:solidFill>
                <a:latin typeface="Lato"/>
                <a:ea typeface="Lato"/>
                <a:cs typeface="Lato"/>
                <a:sym typeface="Lato"/>
                <a:hlinkClick r:id="rId7"/>
              </a:rPr>
              <a:t>https://www.ge.com/reports/software-please-doctors-looking-ai-speed-diagnosis/</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u="sng">
                <a:solidFill>
                  <a:schemeClr val="hlink"/>
                </a:solidFill>
                <a:latin typeface="Lato"/>
                <a:ea typeface="Lato"/>
                <a:cs typeface="Lato"/>
                <a:sym typeface="Lato"/>
                <a:hlinkClick r:id="rId8"/>
              </a:rPr>
              <a:t>https://idmprogram.com/the-corruption-of-evidence-based-medicine-killing-for-profit/</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u="sng">
                <a:solidFill>
                  <a:schemeClr val="hlink"/>
                </a:solidFill>
                <a:latin typeface="Lato"/>
                <a:ea typeface="Lato"/>
                <a:cs typeface="Lato"/>
                <a:sym typeface="Lato"/>
                <a:hlinkClick r:id="rId9"/>
              </a:rPr>
              <a:t>https://www.ebi.ac.uk/training/online/course/functional-genomics-iii-submitting-your-data-and-f/why-should-you-share-your-data</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u="sng">
                <a:solidFill>
                  <a:schemeClr val="hlink"/>
                </a:solidFill>
                <a:latin typeface="Lato"/>
                <a:ea typeface="Lato"/>
                <a:cs typeface="Lato"/>
                <a:sym typeface="Lato"/>
                <a:hlinkClick r:id="rId10"/>
              </a:rPr>
              <a:t>https://www.hopkinsmedicine.org/news/publications/hopkins_medicine_magazine/features/fall-2017/could-you-repeat-that</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u="sng">
                <a:solidFill>
                  <a:schemeClr val="hlink"/>
                </a:solidFill>
                <a:latin typeface="Lato"/>
                <a:ea typeface="Lato"/>
                <a:cs typeface="Lato"/>
                <a:sym typeface="Lato"/>
                <a:hlinkClick r:id="rId11"/>
              </a:rPr>
              <a:t>https://bmcmedethics.biomedcentral.com/articles/10.1186/s12910-017-0184-y#Abs1</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u="sng">
                <a:solidFill>
                  <a:schemeClr val="hlink"/>
                </a:solidFill>
                <a:latin typeface="Lato"/>
                <a:ea typeface="Lato"/>
                <a:cs typeface="Lato"/>
                <a:sym typeface="Lato"/>
                <a:hlinkClick r:id="rId12"/>
              </a:rPr>
              <a:t>https://www.ncbi.nlm.nih.gov/pmc/articles/PMC4431337/</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u="sng">
                <a:solidFill>
                  <a:schemeClr val="hlink"/>
                </a:solidFill>
                <a:latin typeface="Lato"/>
                <a:ea typeface="Lato"/>
                <a:cs typeface="Lato"/>
                <a:sym typeface="Lato"/>
                <a:hlinkClick r:id="rId13"/>
              </a:rPr>
              <a:t>https://www.healthknowledge.org.uk/e-learning/epidemiology/practitioners/chance-bias-confounding</a:t>
            </a:r>
            <a:endParaRPr sz="1600">
              <a:latin typeface="Lato"/>
              <a:ea typeface="Lato"/>
              <a:cs typeface="Lato"/>
              <a:sym typeface="Lato"/>
            </a:endParaRPr>
          </a:p>
          <a:p>
            <a:pPr indent="0" lvl="0" marL="457200" rtl="0" algn="l">
              <a:lnSpc>
                <a:spcPct val="150000"/>
              </a:lnSpc>
              <a:spcBef>
                <a:spcPts val="1600"/>
              </a:spcBef>
              <a:spcAft>
                <a:spcPts val="0"/>
              </a:spcAft>
              <a:buNone/>
            </a:pPr>
            <a:r>
              <a:t/>
            </a:r>
            <a:endParaRPr sz="1600">
              <a:latin typeface="Lato"/>
              <a:ea typeface="Lato"/>
              <a:cs typeface="Lato"/>
              <a:sym typeface="Lato"/>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5"/>
          <p:cNvSpPr txBox="1"/>
          <p:nvPr>
            <p:ph idx="4294967295" type="ctrTitle"/>
          </p:nvPr>
        </p:nvSpPr>
        <p:spPr>
          <a:xfrm>
            <a:off x="653250" y="1458467"/>
            <a:ext cx="3787800" cy="19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joining us today!</a:t>
            </a:r>
            <a:endParaRPr/>
          </a:p>
          <a:p>
            <a:pPr indent="0" lvl="0" marL="0" rtl="0" algn="l">
              <a:spcBef>
                <a:spcPts val="0"/>
              </a:spcBef>
              <a:spcAft>
                <a:spcPts val="0"/>
              </a:spcAft>
              <a:buNone/>
            </a:pPr>
            <a:r>
              <a:rPr lang="en"/>
              <a:t> </a:t>
            </a:r>
            <a:endParaRPr/>
          </a:p>
        </p:txBody>
      </p:sp>
      <p:sp>
        <p:nvSpPr>
          <p:cNvPr id="344" name="Google Shape;344;p45"/>
          <p:cNvSpPr txBox="1"/>
          <p:nvPr>
            <p:ph idx="4294967295" type="subTitle"/>
          </p:nvPr>
        </p:nvSpPr>
        <p:spPr>
          <a:xfrm>
            <a:off x="653250" y="2881428"/>
            <a:ext cx="3787800" cy="14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800"/>
              <a:t>Q&amp;A</a:t>
            </a:r>
            <a:endParaRPr sz="2800"/>
          </a:p>
        </p:txBody>
      </p:sp>
      <p:pic>
        <p:nvPicPr>
          <p:cNvPr id="345" name="Google Shape;345;p45"/>
          <p:cNvPicPr preferRelativeResize="0"/>
          <p:nvPr/>
        </p:nvPicPr>
        <p:blipFill rotWithShape="1">
          <a:blip r:embed="rId3">
            <a:alphaModFix/>
          </a:blip>
          <a:srcRect b="0" l="11879" r="11871" t="0"/>
          <a:stretch/>
        </p:blipFill>
        <p:spPr>
          <a:xfrm>
            <a:off x="4667925" y="1613575"/>
            <a:ext cx="3915824" cy="3851801"/>
          </a:xfrm>
          <a:prstGeom prst="rect">
            <a:avLst/>
          </a:prstGeom>
          <a:noFill/>
          <a:ln>
            <a:noFill/>
          </a:ln>
        </p:spPr>
      </p:pic>
      <p:sp>
        <p:nvSpPr>
          <p:cNvPr id="346" name="Google Shape;346;p45"/>
          <p:cNvSpPr txBox="1"/>
          <p:nvPr/>
        </p:nvSpPr>
        <p:spPr>
          <a:xfrm>
            <a:off x="668500" y="5465375"/>
            <a:ext cx="6239400" cy="13173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latin typeface="Roboto"/>
                <a:ea typeface="Roboto"/>
                <a:cs typeface="Roboto"/>
                <a:sym typeface="Roboto"/>
              </a:rPr>
              <a:t>LASR Think Tank</a:t>
            </a:r>
            <a:r>
              <a:rPr lang="en" sz="1800">
                <a:latin typeface="Roboto"/>
                <a:ea typeface="Roboto"/>
                <a:cs typeface="Roboto"/>
                <a:sym typeface="Roboto"/>
              </a:rPr>
              <a:t> (Group 1):</a:t>
            </a:r>
            <a:endParaRPr sz="1800">
              <a:latin typeface="Roboto"/>
              <a:ea typeface="Roboto"/>
              <a:cs typeface="Roboto"/>
              <a:sym typeface="Roboto"/>
            </a:endParaRPr>
          </a:p>
          <a:p>
            <a:pPr indent="0" lvl="0" marL="0" rtl="0" algn="l">
              <a:lnSpc>
                <a:spcPct val="150000"/>
              </a:lnSpc>
              <a:spcBef>
                <a:spcPts val="0"/>
              </a:spcBef>
              <a:spcAft>
                <a:spcPts val="0"/>
              </a:spcAft>
              <a:buNone/>
            </a:pPr>
            <a:r>
              <a:rPr i="1" lang="en" sz="1800">
                <a:latin typeface="Roboto"/>
                <a:ea typeface="Roboto"/>
                <a:cs typeface="Roboto"/>
                <a:sym typeface="Roboto"/>
              </a:rPr>
              <a:t>Alvin Tan, Spyros Garyfallos, Lina Gurevich, Ross MacLean</a:t>
            </a:r>
            <a:endParaRPr i="1" sz="1800">
              <a:latin typeface="Roboto"/>
              <a:ea typeface="Roboto"/>
              <a:cs typeface="Roboto"/>
              <a:sym typeface="Roboto"/>
            </a:endParaRPr>
          </a:p>
          <a:p>
            <a:pPr indent="0" lvl="0" marL="0" rtl="0" algn="l">
              <a:lnSpc>
                <a:spcPct val="120000"/>
              </a:lnSpc>
              <a:spcBef>
                <a:spcPts val="0"/>
              </a:spcBef>
              <a:spcAft>
                <a:spcPts val="0"/>
              </a:spcAft>
              <a:buNone/>
            </a:pPr>
            <a:r>
              <a:rPr lang="en" sz="1800">
                <a:latin typeface="Roboto"/>
                <a:ea typeface="Roboto"/>
                <a:cs typeface="Roboto"/>
                <a:sym typeface="Roboto"/>
              </a:rPr>
              <a:t>For  </a:t>
            </a:r>
            <a:r>
              <a:rPr b="1" lang="en" sz="1800">
                <a:latin typeface="Roboto"/>
                <a:ea typeface="Roboto"/>
                <a:cs typeface="Roboto"/>
                <a:sym typeface="Roboto"/>
              </a:rPr>
              <a:t>US Department of Health and Human Services </a:t>
            </a:r>
            <a:endParaRPr b="1" sz="1800">
              <a:latin typeface="Roboto"/>
              <a:ea typeface="Roboto"/>
              <a:cs typeface="Roboto"/>
              <a:sym typeface="Roboto"/>
            </a:endParaRPr>
          </a:p>
          <a:p>
            <a:pPr indent="0" lvl="0" marL="0" rtl="0" algn="l">
              <a:lnSpc>
                <a:spcPct val="115000"/>
              </a:lnSpc>
              <a:spcBef>
                <a:spcPts val="0"/>
              </a:spcBef>
              <a:spcAft>
                <a:spcPts val="0"/>
              </a:spcAft>
              <a:buNone/>
            </a:pPr>
            <a:r>
              <a:t/>
            </a:r>
            <a:endParaRPr i="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a:p>
        </p:txBody>
      </p:sp>
      <p:sp>
        <p:nvSpPr>
          <p:cNvPr id="347" name="Google Shape;347;p45"/>
          <p:cNvSpPr txBox="1"/>
          <p:nvPr/>
        </p:nvSpPr>
        <p:spPr>
          <a:xfrm>
            <a:off x="6473850" y="78850"/>
            <a:ext cx="2338500" cy="446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a:p>
        </p:txBody>
      </p:sp>
      <p:sp>
        <p:nvSpPr>
          <p:cNvPr id="348" name="Google Shape;348;p45"/>
          <p:cNvSpPr txBox="1"/>
          <p:nvPr>
            <p:ph idx="4294967295" type="title"/>
          </p:nvPr>
        </p:nvSpPr>
        <p:spPr>
          <a:xfrm>
            <a:off x="428975" y="0"/>
            <a:ext cx="76884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Data </a:t>
            </a:r>
            <a:r>
              <a:rPr lang="en" sz="3400"/>
              <a:t>Usage </a:t>
            </a:r>
            <a:r>
              <a:rPr lang="en" sz="3400"/>
              <a:t>in Healthcare</a:t>
            </a:r>
            <a:endParaRPr sz="3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1" name="Shape 141"/>
        <p:cNvGrpSpPr/>
        <p:nvPr/>
      </p:nvGrpSpPr>
      <p:grpSpPr>
        <a:xfrm>
          <a:off x="0" y="0"/>
          <a:ext cx="0" cy="0"/>
          <a:chOff x="0" y="0"/>
          <a:chExt cx="0" cy="0"/>
        </a:xfrm>
      </p:grpSpPr>
      <p:sp>
        <p:nvSpPr>
          <p:cNvPr id="142" name="Google Shape;142;p19"/>
          <p:cNvSpPr txBox="1"/>
          <p:nvPr>
            <p:ph idx="4294967295" type="title"/>
          </p:nvPr>
        </p:nvSpPr>
        <p:spPr>
          <a:xfrm>
            <a:off x="428975" y="0"/>
            <a:ext cx="76884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Data Usage in Healthcare</a:t>
            </a:r>
            <a:endParaRPr sz="3400"/>
          </a:p>
        </p:txBody>
      </p:sp>
      <p:sp>
        <p:nvSpPr>
          <p:cNvPr id="143" name="Google Shape;143;p19"/>
          <p:cNvSpPr txBox="1"/>
          <p:nvPr>
            <p:ph idx="1" type="body"/>
          </p:nvPr>
        </p:nvSpPr>
        <p:spPr>
          <a:xfrm>
            <a:off x="507075" y="972150"/>
            <a:ext cx="4023300" cy="9081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lt1"/>
                </a:solidFill>
              </a:rPr>
              <a:t>Confidentiality Agency Group</a:t>
            </a:r>
            <a:endParaRPr b="1" sz="2400">
              <a:solidFill>
                <a:schemeClr val="lt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sp>
        <p:nvSpPr>
          <p:cNvPr id="144" name="Google Shape;144;p19"/>
          <p:cNvSpPr txBox="1"/>
          <p:nvPr>
            <p:ph idx="1" type="body"/>
          </p:nvPr>
        </p:nvSpPr>
        <p:spPr>
          <a:xfrm>
            <a:off x="4543725" y="972150"/>
            <a:ext cx="4177500" cy="908100"/>
          </a:xfrm>
          <a:prstGeom prst="rect">
            <a:avLst/>
          </a:prstGeom>
          <a:solidFill>
            <a:srgbClr val="FF9900"/>
          </a:solidFill>
        </p:spPr>
        <p:txBody>
          <a:bodyPr anchorCtr="0" anchor="ctr" bIns="91425" lIns="91425" spcFirstLastPara="1" rIns="91425" wrap="square" tIns="91425">
            <a:noAutofit/>
          </a:bodyPr>
          <a:lstStyle/>
          <a:p>
            <a:pPr indent="0" lvl="0" marL="0" rtl="0" algn="ctr">
              <a:spcBef>
                <a:spcPts val="0"/>
              </a:spcBef>
              <a:spcAft>
                <a:spcPts val="1000"/>
              </a:spcAft>
              <a:buNone/>
            </a:pPr>
            <a:r>
              <a:rPr b="1" lang="en" sz="2400">
                <a:solidFill>
                  <a:schemeClr val="lt1"/>
                </a:solidFill>
              </a:rPr>
              <a:t>LASR Think Tank</a:t>
            </a:r>
            <a:endParaRPr/>
          </a:p>
        </p:txBody>
      </p:sp>
      <p:pic>
        <p:nvPicPr>
          <p:cNvPr id="145" name="Google Shape;145;p19"/>
          <p:cNvPicPr preferRelativeResize="0"/>
          <p:nvPr/>
        </p:nvPicPr>
        <p:blipFill>
          <a:blip r:embed="rId3">
            <a:alphaModFix/>
          </a:blip>
          <a:stretch>
            <a:fillRect/>
          </a:stretch>
        </p:blipFill>
        <p:spPr>
          <a:xfrm>
            <a:off x="2101175" y="2654800"/>
            <a:ext cx="4941650" cy="3648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78D7D">
            <a:alpha val="68080"/>
          </a:srgbClr>
        </a:solidFill>
      </p:bgPr>
    </p:bg>
    <p:spTree>
      <p:nvGrpSpPr>
        <p:cNvPr id="149" name="Shape 149"/>
        <p:cNvGrpSpPr/>
        <p:nvPr/>
      </p:nvGrpSpPr>
      <p:grpSpPr>
        <a:xfrm>
          <a:off x="0" y="0"/>
          <a:ext cx="0" cy="0"/>
          <a:chOff x="0" y="0"/>
          <a:chExt cx="0" cy="0"/>
        </a:xfrm>
      </p:grpSpPr>
      <p:sp>
        <p:nvSpPr>
          <p:cNvPr id="150" name="Google Shape;150;p20"/>
          <p:cNvSpPr txBox="1"/>
          <p:nvPr>
            <p:ph idx="4294967295" type="body"/>
          </p:nvPr>
        </p:nvSpPr>
        <p:spPr>
          <a:xfrm>
            <a:off x="5174225" y="696300"/>
            <a:ext cx="3374400" cy="58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chemeClr val="lt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sp>
        <p:nvSpPr>
          <p:cNvPr id="151" name="Google Shape;151;p20"/>
          <p:cNvSpPr txBox="1"/>
          <p:nvPr>
            <p:ph type="title"/>
          </p:nvPr>
        </p:nvSpPr>
        <p:spPr>
          <a:xfrm>
            <a:off x="729450" y="1763267"/>
            <a:ext cx="7688400" cy="20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Controversy 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shall be used only for the purposes it was collected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1"/>
          <p:cNvSpPr/>
          <p:nvPr/>
        </p:nvSpPr>
        <p:spPr>
          <a:xfrm>
            <a:off x="0" y="4"/>
            <a:ext cx="9144000" cy="78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Data quality</a:t>
            </a:r>
            <a:endParaRPr sz="3000">
              <a:solidFill>
                <a:srgbClr val="FFFFFF"/>
              </a:solidFill>
            </a:endParaRPr>
          </a:p>
        </p:txBody>
      </p:sp>
      <p:pic>
        <p:nvPicPr>
          <p:cNvPr id="158" name="Google Shape;158;p21"/>
          <p:cNvPicPr preferRelativeResize="0"/>
          <p:nvPr/>
        </p:nvPicPr>
        <p:blipFill>
          <a:blip r:embed="rId3">
            <a:alphaModFix/>
          </a:blip>
          <a:stretch>
            <a:fillRect/>
          </a:stretch>
        </p:blipFill>
        <p:spPr>
          <a:xfrm>
            <a:off x="350538" y="1054425"/>
            <a:ext cx="8442926" cy="474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2"/>
          <p:cNvSpPr/>
          <p:nvPr/>
        </p:nvSpPr>
        <p:spPr>
          <a:xfrm>
            <a:off x="0" y="4"/>
            <a:ext cx="9144000" cy="78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Unknown recording habits</a:t>
            </a:r>
            <a:endParaRPr sz="3000">
              <a:solidFill>
                <a:srgbClr val="FFFFFF"/>
              </a:solidFill>
            </a:endParaRPr>
          </a:p>
        </p:txBody>
      </p:sp>
      <p:pic>
        <p:nvPicPr>
          <p:cNvPr id="165" name="Google Shape;165;p22"/>
          <p:cNvPicPr preferRelativeResize="0"/>
          <p:nvPr/>
        </p:nvPicPr>
        <p:blipFill>
          <a:blip r:embed="rId3">
            <a:alphaModFix/>
          </a:blip>
          <a:stretch>
            <a:fillRect/>
          </a:stretch>
        </p:blipFill>
        <p:spPr>
          <a:xfrm>
            <a:off x="376101" y="1068800"/>
            <a:ext cx="8391800" cy="472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3"/>
          <p:cNvSpPr/>
          <p:nvPr/>
        </p:nvSpPr>
        <p:spPr>
          <a:xfrm>
            <a:off x="0" y="4"/>
            <a:ext cx="9144000" cy="788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Real-world Data = Real Clinical Knowledge</a:t>
            </a:r>
            <a:endParaRPr sz="3000">
              <a:solidFill>
                <a:srgbClr val="FFFFFF"/>
              </a:solidFill>
            </a:endParaRPr>
          </a:p>
        </p:txBody>
      </p:sp>
      <p:pic>
        <p:nvPicPr>
          <p:cNvPr id="172" name="Google Shape;172;p23"/>
          <p:cNvPicPr preferRelativeResize="0"/>
          <p:nvPr/>
        </p:nvPicPr>
        <p:blipFill>
          <a:blip r:embed="rId3">
            <a:alphaModFix/>
          </a:blip>
          <a:stretch>
            <a:fillRect/>
          </a:stretch>
        </p:blipFill>
        <p:spPr>
          <a:xfrm>
            <a:off x="2973411" y="3821815"/>
            <a:ext cx="5642957" cy="2771871"/>
          </a:xfrm>
          <a:prstGeom prst="rect">
            <a:avLst/>
          </a:prstGeom>
          <a:noFill/>
          <a:ln>
            <a:noFill/>
          </a:ln>
        </p:spPr>
      </p:pic>
      <p:pic>
        <p:nvPicPr>
          <p:cNvPr id="173" name="Google Shape;173;p23"/>
          <p:cNvPicPr preferRelativeResize="0"/>
          <p:nvPr/>
        </p:nvPicPr>
        <p:blipFill>
          <a:blip r:embed="rId4">
            <a:alphaModFix/>
          </a:blip>
          <a:stretch>
            <a:fillRect/>
          </a:stretch>
        </p:blipFill>
        <p:spPr>
          <a:xfrm>
            <a:off x="535950" y="1048250"/>
            <a:ext cx="2835108" cy="2451013"/>
          </a:xfrm>
          <a:prstGeom prst="rect">
            <a:avLst/>
          </a:prstGeom>
          <a:noFill/>
          <a:ln>
            <a:noFill/>
          </a:ln>
        </p:spPr>
      </p:pic>
      <p:sp>
        <p:nvSpPr>
          <p:cNvPr id="174" name="Google Shape;174;p23"/>
          <p:cNvSpPr txBox="1"/>
          <p:nvPr/>
        </p:nvSpPr>
        <p:spPr>
          <a:xfrm>
            <a:off x="3816925" y="2694700"/>
            <a:ext cx="1219200" cy="7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666666"/>
                </a:solidFill>
                <a:latin typeface="Montserrat"/>
                <a:ea typeface="Montserrat"/>
                <a:cs typeface="Montserrat"/>
                <a:sym typeface="Montserrat"/>
              </a:rPr>
              <a:t>VS.</a:t>
            </a:r>
            <a:endParaRPr b="1" sz="4800">
              <a:solidFill>
                <a:srgbClr val="666666"/>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4"/>
          <p:cNvSpPr/>
          <p:nvPr/>
        </p:nvSpPr>
        <p:spPr>
          <a:xfrm>
            <a:off x="0" y="4"/>
            <a:ext cx="9144000" cy="7884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txBox="1"/>
          <p:nvPr>
            <p:ph idx="4294967295" type="title"/>
          </p:nvPr>
        </p:nvSpPr>
        <p:spPr>
          <a:xfrm>
            <a:off x="346425" y="0"/>
            <a:ext cx="8692500" cy="7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rPr>
              <a:t>Big Data: Diagnostic, </a:t>
            </a:r>
            <a:r>
              <a:rPr lang="en" sz="3000">
                <a:solidFill>
                  <a:schemeClr val="lt1"/>
                </a:solidFill>
              </a:rPr>
              <a:t>Treatment, Assessment</a:t>
            </a:r>
            <a:endParaRPr sz="3000">
              <a:solidFill>
                <a:srgbClr val="FFFFFF"/>
              </a:solidFill>
            </a:endParaRPr>
          </a:p>
        </p:txBody>
      </p:sp>
      <p:pic>
        <p:nvPicPr>
          <p:cNvPr id="181" name="Google Shape;181;p24"/>
          <p:cNvPicPr preferRelativeResize="0"/>
          <p:nvPr/>
        </p:nvPicPr>
        <p:blipFill>
          <a:blip r:embed="rId3">
            <a:alphaModFix/>
          </a:blip>
          <a:stretch>
            <a:fillRect/>
          </a:stretch>
        </p:blipFill>
        <p:spPr>
          <a:xfrm>
            <a:off x="1226350" y="2753600"/>
            <a:ext cx="6691300" cy="3766250"/>
          </a:xfrm>
          <a:prstGeom prst="rect">
            <a:avLst/>
          </a:prstGeom>
          <a:noFill/>
          <a:ln>
            <a:noFill/>
          </a:ln>
        </p:spPr>
      </p:pic>
      <p:pic>
        <p:nvPicPr>
          <p:cNvPr id="182" name="Google Shape;182;p24"/>
          <p:cNvPicPr preferRelativeResize="0"/>
          <p:nvPr/>
        </p:nvPicPr>
        <p:blipFill>
          <a:blip r:embed="rId4">
            <a:alphaModFix/>
          </a:blip>
          <a:stretch>
            <a:fillRect/>
          </a:stretch>
        </p:blipFill>
        <p:spPr>
          <a:xfrm>
            <a:off x="3411613" y="997400"/>
            <a:ext cx="2320776" cy="1547176"/>
          </a:xfrm>
          <a:prstGeom prst="rect">
            <a:avLst/>
          </a:prstGeom>
          <a:noFill/>
          <a:ln>
            <a:noFill/>
          </a:ln>
        </p:spPr>
      </p:pic>
      <p:cxnSp>
        <p:nvCxnSpPr>
          <p:cNvPr id="183" name="Google Shape;183;p24"/>
          <p:cNvCxnSpPr>
            <a:stCxn id="182" idx="2"/>
            <a:endCxn id="181" idx="0"/>
          </p:cNvCxnSpPr>
          <p:nvPr/>
        </p:nvCxnSpPr>
        <p:spPr>
          <a:xfrm>
            <a:off x="4572001" y="2544576"/>
            <a:ext cx="0" cy="2091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4"/>
          <p:cNvCxnSpPr/>
          <p:nvPr/>
        </p:nvCxnSpPr>
        <p:spPr>
          <a:xfrm>
            <a:off x="5304376" y="2544576"/>
            <a:ext cx="0" cy="2091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24"/>
          <p:cNvCxnSpPr/>
          <p:nvPr/>
        </p:nvCxnSpPr>
        <p:spPr>
          <a:xfrm>
            <a:off x="3779201" y="2544576"/>
            <a:ext cx="0" cy="209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78D7D">
            <a:alpha val="68080"/>
          </a:srgbClr>
        </a:solidFill>
      </p:bgPr>
    </p:bg>
    <p:spTree>
      <p:nvGrpSpPr>
        <p:cNvPr id="189" name="Shape 189"/>
        <p:cNvGrpSpPr/>
        <p:nvPr/>
      </p:nvGrpSpPr>
      <p:grpSpPr>
        <a:xfrm>
          <a:off x="0" y="0"/>
          <a:ext cx="0" cy="0"/>
          <a:chOff x="0" y="0"/>
          <a:chExt cx="0" cy="0"/>
        </a:xfrm>
      </p:grpSpPr>
      <p:sp>
        <p:nvSpPr>
          <p:cNvPr id="190" name="Google Shape;190;p25"/>
          <p:cNvSpPr txBox="1"/>
          <p:nvPr>
            <p:ph idx="4294967295" type="body"/>
          </p:nvPr>
        </p:nvSpPr>
        <p:spPr>
          <a:xfrm>
            <a:off x="5174225" y="696300"/>
            <a:ext cx="3374400" cy="583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chemeClr val="lt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000"/>
              </a:spcBef>
              <a:spcAft>
                <a:spcPts val="0"/>
              </a:spcAft>
              <a:buNone/>
            </a:pPr>
            <a:r>
              <a:t/>
            </a:r>
            <a:endParaRPr/>
          </a:p>
          <a:p>
            <a:pPr indent="0" lvl="0" marL="0" rtl="0" algn="l">
              <a:spcBef>
                <a:spcPts val="1600"/>
              </a:spcBef>
              <a:spcAft>
                <a:spcPts val="1600"/>
              </a:spcAft>
              <a:buNone/>
            </a:pPr>
            <a:r>
              <a:t/>
            </a:r>
            <a:endParaRPr/>
          </a:p>
        </p:txBody>
      </p:sp>
      <p:sp>
        <p:nvSpPr>
          <p:cNvPr id="191" name="Google Shape;191;p25"/>
          <p:cNvSpPr txBox="1"/>
          <p:nvPr>
            <p:ph type="title"/>
          </p:nvPr>
        </p:nvSpPr>
        <p:spPr>
          <a:xfrm>
            <a:off x="729450" y="1763267"/>
            <a:ext cx="7688400" cy="20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Controversy II: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Big Data can never replace traditional medical research methods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